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3" r:id="rId12"/>
    <p:sldId id="267" r:id="rId13"/>
    <p:sldId id="270" r:id="rId14"/>
    <p:sldId id="271" r:id="rId15"/>
    <p:sldId id="272" r:id="rId16"/>
    <p:sldId id="268" r:id="rId17"/>
    <p:sldId id="269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100"/>
    <a:srgbClr val="FFFF00"/>
    <a:srgbClr val="364D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091" autoAdjust="0"/>
    <p:restoredTop sz="94660"/>
  </p:normalViewPr>
  <p:slideViewPr>
    <p:cSldViewPr snapToGrid="0" snapToObjects="1">
      <p:cViewPr varScale="1">
        <p:scale>
          <a:sx n="96" d="100"/>
          <a:sy n="96" d="100"/>
        </p:scale>
        <p:origin x="-152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microsoft.com/office/2007/relationships/hdphoto" Target="../media/hdphoto1.wdp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DA71E-4522-B94F-B500-883C0E8F7FBC}" type="datetimeFigureOut">
              <a:rPr lang="en-US" smtClean="0"/>
              <a:t>06/09/18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72AF3-D9B3-8141-8EF9-3F50E6B54A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515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DA71E-4522-B94F-B500-883C0E8F7FBC}" type="datetimeFigureOut">
              <a:rPr lang="en-US" smtClean="0"/>
              <a:t>06/09/18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72AF3-D9B3-8141-8EF9-3F50E6B54A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825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DA71E-4522-B94F-B500-883C0E8F7FBC}" type="datetimeFigureOut">
              <a:rPr lang="en-US" smtClean="0"/>
              <a:t>06/09/18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72AF3-D9B3-8141-8EF9-3F50E6B54A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9878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DA71E-4522-B94F-B500-883C0E8F7FBC}" type="datetimeFigureOut">
              <a:rPr lang="en-US" smtClean="0"/>
              <a:t>06/09/18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72AF3-D9B3-8141-8EF9-3F50E6B54A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322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DA71E-4522-B94F-B500-883C0E8F7FBC}" type="datetimeFigureOut">
              <a:rPr lang="en-US" smtClean="0"/>
              <a:t>06/09/18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72AF3-D9B3-8141-8EF9-3F50E6B54A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2911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DA71E-4522-B94F-B500-883C0E8F7FBC}" type="datetimeFigureOut">
              <a:rPr lang="en-US" smtClean="0"/>
              <a:t>06/09/18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72AF3-D9B3-8141-8EF9-3F50E6B54A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154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DA71E-4522-B94F-B500-883C0E8F7FBC}" type="datetimeFigureOut">
              <a:rPr lang="en-US" smtClean="0"/>
              <a:t>06/09/18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72AF3-D9B3-8141-8EF9-3F50E6B54A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124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DA71E-4522-B94F-B500-883C0E8F7FBC}" type="datetimeFigureOut">
              <a:rPr lang="en-US" smtClean="0"/>
              <a:t>06/09/18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72AF3-D9B3-8141-8EF9-3F50E6B54A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204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DA71E-4522-B94F-B500-883C0E8F7FBC}" type="datetimeFigureOut">
              <a:rPr lang="en-US" smtClean="0"/>
              <a:t>07/09/18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72AF3-D9B3-8141-8EF9-3F50E6B54AA0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1website-header-GEM-LOGO-Simplified-CS3-01.png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005" y="6352605"/>
            <a:ext cx="741817" cy="340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212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DA71E-4522-B94F-B500-883C0E8F7FBC}" type="datetimeFigureOut">
              <a:rPr lang="en-US" smtClean="0"/>
              <a:t>06/09/18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72AF3-D9B3-8141-8EF9-3F50E6B54A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955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DA71E-4522-B94F-B500-883C0E8F7FBC}" type="datetimeFigureOut">
              <a:rPr lang="en-US" smtClean="0"/>
              <a:t>06/09/18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72AF3-D9B3-8141-8EF9-3F50E6B54A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773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8DA71E-4522-B94F-B500-883C0E8F7FBC}" type="datetimeFigureOut">
              <a:rPr lang="en-US" smtClean="0"/>
              <a:t>06/09/18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772AF3-D9B3-8141-8EF9-3F50E6B54A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347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5.emf"/><Relationship Id="rId12" Type="http://schemas.openxmlformats.org/officeDocument/2006/relationships/image" Target="../media/image36.emf"/><Relationship Id="rId13" Type="http://schemas.openxmlformats.org/officeDocument/2006/relationships/image" Target="../media/image37.emf"/><Relationship Id="rId14" Type="http://schemas.openxmlformats.org/officeDocument/2006/relationships/image" Target="../media/image38.emf"/><Relationship Id="rId15" Type="http://schemas.openxmlformats.org/officeDocument/2006/relationships/image" Target="../media/image39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Relationship Id="rId3" Type="http://schemas.openxmlformats.org/officeDocument/2006/relationships/image" Target="../media/image27.emf"/><Relationship Id="rId4" Type="http://schemas.openxmlformats.org/officeDocument/2006/relationships/image" Target="../media/image28.emf"/><Relationship Id="rId5" Type="http://schemas.openxmlformats.org/officeDocument/2006/relationships/image" Target="../media/image29.emf"/><Relationship Id="rId6" Type="http://schemas.openxmlformats.org/officeDocument/2006/relationships/image" Target="../media/image30.emf"/><Relationship Id="rId7" Type="http://schemas.openxmlformats.org/officeDocument/2006/relationships/image" Target="../media/image31.emf"/><Relationship Id="rId8" Type="http://schemas.openxmlformats.org/officeDocument/2006/relationships/image" Target="../media/image32.emf"/><Relationship Id="rId9" Type="http://schemas.openxmlformats.org/officeDocument/2006/relationships/image" Target="../media/image33.emf"/><Relationship Id="rId10" Type="http://schemas.openxmlformats.org/officeDocument/2006/relationships/image" Target="../media/image34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3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Relationship Id="rId3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4" Type="http://schemas.openxmlformats.org/officeDocument/2006/relationships/image" Target="../media/image18.jpg"/><Relationship Id="rId5" Type="http://schemas.openxmlformats.org/officeDocument/2006/relationships/image" Target="../media/image19.jpg"/><Relationship Id="rId6" Type="http://schemas.openxmlformats.org/officeDocument/2006/relationships/image" Target="../media/image20.jpg"/><Relationship Id="rId7" Type="http://schemas.openxmlformats.org/officeDocument/2006/relationships/image" Target="../media/image21.jpg"/><Relationship Id="rId8" Type="http://schemas.openxmlformats.org/officeDocument/2006/relationships/image" Target="../media/image22.png"/><Relationship Id="rId9" Type="http://schemas.openxmlformats.org/officeDocument/2006/relationships/image" Target="../media/image23.jpg"/><Relationship Id="rId10" Type="http://schemas.openxmlformats.org/officeDocument/2006/relationships/image" Target="../media/image24.png"/><Relationship Id="rId11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amage-119347726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8" t="375" r="6237" b="396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pic>
        <p:nvPicPr>
          <p:cNvPr id="8" name="Picture 7" descr="box bar.png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 descr="1website-header-GEM-LOGO-Simplified-CS3-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917" y="5895935"/>
            <a:ext cx="1735905" cy="7974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6531" y="343976"/>
            <a:ext cx="44965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Arial"/>
                <a:cs typeface="Arial"/>
              </a:rPr>
              <a:t>GEM FOUNDATION</a:t>
            </a:r>
            <a:endParaRPr lang="en-US" sz="3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6215" y="1042446"/>
            <a:ext cx="445682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aseline="30000" dirty="0" smtClean="0">
                <a:solidFill>
                  <a:srgbClr val="FFFFFF"/>
                </a:solidFill>
                <a:latin typeface="Arial"/>
                <a:cs typeface="Arial"/>
              </a:rPr>
              <a:t>FOR A </a:t>
            </a:r>
            <a:r>
              <a:rPr lang="en-GB" sz="2400" baseline="30000" dirty="0" smtClean="0">
                <a:solidFill>
                  <a:srgbClr val="FFFFFF"/>
                </a:solidFill>
                <a:latin typeface="Arial"/>
                <a:cs typeface="Arial"/>
              </a:rPr>
              <a:t>WORLD </a:t>
            </a:r>
          </a:p>
          <a:p>
            <a:r>
              <a:rPr lang="en-GB" sz="2400" baseline="30000" dirty="0" smtClean="0">
                <a:solidFill>
                  <a:srgbClr val="FFFFFF"/>
                </a:solidFill>
                <a:latin typeface="Arial"/>
                <a:cs typeface="Arial"/>
              </a:rPr>
              <a:t>THAT IS RESILIENT TO EARTHQUAKES.</a:t>
            </a:r>
            <a:endParaRPr lang="en-US" sz="24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0590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2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43047" y="343976"/>
            <a:ext cx="6770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GLOBAL PROJECTS</a:t>
            </a:r>
            <a:endParaRPr lang="en-US" sz="3600" b="1" dirty="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9408514"/>
              </p:ext>
            </p:extLst>
          </p:nvPr>
        </p:nvGraphicFramePr>
        <p:xfrm>
          <a:off x="436528" y="1428750"/>
          <a:ext cx="8379388" cy="46460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4847"/>
                <a:gridCol w="2094847"/>
                <a:gridCol w="2094847"/>
                <a:gridCol w="2094847"/>
              </a:tblGrid>
              <a:tr h="394377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Title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Period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Partners	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Funders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3980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/>
                          <a:cs typeface="Arial"/>
                        </a:rPr>
                        <a:t>GFDRR-DFID – Challenge Funds</a:t>
                      </a:r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2017 - 2018</a:t>
                      </a:r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28575" marR="28575" marT="19050" marB="19050">
                    <a:lnL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HOT, </a:t>
                      </a:r>
                      <a:r>
                        <a:rPr lang="en-US" sz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ImageCat</a:t>
                      </a:r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, BGS, UCL, CIMA, Norwegian Geotechnical Institute</a:t>
                      </a:r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28575" marR="28575" marT="19050" marB="19050">
                    <a:lnL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GFDRR-DFID</a:t>
                      </a:r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28575" marR="28575" marT="19050" marB="19050">
                    <a:lnL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23980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/>
                          <a:cs typeface="Arial"/>
                        </a:rPr>
                        <a:t>Global Active Fault Database</a:t>
                      </a:r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2017 - 2018</a:t>
                      </a:r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28575" marR="28575" marT="19050" marB="19050">
                    <a:lnL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Public and private institutions; local, national and global collaborators</a:t>
                      </a:r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28575" marR="28575" marT="19050" marB="19050">
                    <a:lnL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United States Agency for International Development (USAID)</a:t>
                      </a:r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28575" marR="28575" marT="19050" marB="19050">
                    <a:lnL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80704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/>
                          <a:cs typeface="Arial"/>
                        </a:rPr>
                        <a:t>Collaborative Risk Assessment for Volcanoes and Earthquakes (CRAVE)</a:t>
                      </a:r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2017 - 2019</a:t>
                      </a:r>
                      <a:endParaRPr lang="en-US" sz="12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28575" marR="28575" marT="19050" marB="19050">
                    <a:lnL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BGS, EOS, Univ. of Edinburg, VDAP- USGS, SGC, </a:t>
                      </a:r>
                      <a:r>
                        <a:rPr lang="en-US" sz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PhiVolcs</a:t>
                      </a:r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, </a:t>
                      </a:r>
                      <a:r>
                        <a:rPr lang="en-US" sz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Badan</a:t>
                      </a:r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Geologi</a:t>
                      </a:r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28575" marR="28575" marT="19050" marB="19050">
                    <a:lnL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United States Agency for International Development (USAID)</a:t>
                      </a:r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28575" marR="28575" marT="19050" marB="19050">
                    <a:lnL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23980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/>
                          <a:cs typeface="Arial"/>
                        </a:rPr>
                        <a:t>Global Vulnerability model</a:t>
                      </a:r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2017 - 2018</a:t>
                      </a:r>
                      <a:endParaRPr lang="en-US" sz="12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28575" marR="28575" marT="19050" marB="19050">
                    <a:lnL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Public and private institutions; local, national and global collaborators</a:t>
                      </a:r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28575" marR="28575" marT="19050" marB="19050">
                    <a:lnL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United States Agency for International Development (USAID)</a:t>
                      </a:r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28575" marR="28575" marT="19050" marB="19050">
                    <a:lnL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80704">
                <a:tc>
                  <a:txBody>
                    <a:bodyPr/>
                    <a:lstStyle/>
                    <a:p>
                      <a:r>
                        <a:rPr lang="en-US" sz="12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/>
                          <a:cs typeface="Arial"/>
                        </a:rPr>
                        <a:t>Modelling</a:t>
                      </a:r>
                      <a:r>
                        <a:rPr lang="en-US" sz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/>
                          <a:cs typeface="Arial"/>
                        </a:rPr>
                        <a:t> Exposure Through Earth Observation Routines (METEOR)</a:t>
                      </a:r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2018 - 2020</a:t>
                      </a:r>
                      <a:endParaRPr lang="en-US" sz="12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28575" marR="28575" marT="19050" marB="19050">
                    <a:lnL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BGS, HOT, ImageCat, NSET, DMD Tanzania</a:t>
                      </a:r>
                      <a:endParaRPr lang="en-US" sz="12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28575" marR="28575" marT="19050" marB="19050">
                    <a:lnL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UK Space Agency</a:t>
                      </a:r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28575" marR="28575" marT="19050" marB="19050">
                    <a:lnL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4377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/>
                          <a:cs typeface="Arial"/>
                        </a:rPr>
                        <a:t>Open Risk Data Dashboard</a:t>
                      </a:r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2017 - 2018</a:t>
                      </a:r>
                      <a:endParaRPr lang="en-US" sz="12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28575" marR="28575" marT="19050" marB="19050">
                    <a:lnL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CIMA Foundation, Deltares</a:t>
                      </a:r>
                      <a:endParaRPr lang="en-US" sz="12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28575" marR="28575" marT="19050" marB="19050">
                    <a:lnL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GFDRR</a:t>
                      </a:r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28575" marR="28575" marT="19050" marB="19050">
                    <a:lnL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23980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/>
                          <a:cs typeface="Arial"/>
                        </a:rPr>
                        <a:t>Global Earthquake Hazard and Risk Model</a:t>
                      </a:r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2013 - 2018, 2018 -</a:t>
                      </a:r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28575" marR="28575" marT="19050" marB="19050">
                    <a:lnL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Public and private institutions; local, national and global collaborators</a:t>
                      </a:r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28575" marR="28575" marT="19050" marB="19050">
                    <a:lnL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/>
                          <a:ea typeface="Times New Roman"/>
                          <a:cs typeface="Arial"/>
                        </a:rPr>
                        <a:t>GEM</a:t>
                      </a:r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28575" marR="28575" marT="19050" marB="19050">
                    <a:lnL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9104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7610" y="2100290"/>
            <a:ext cx="5261086" cy="22980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05966" y="340074"/>
            <a:ext cx="67707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GLOBAL EARTHQUAKE HAZARD AND RISK MODEL</a:t>
            </a:r>
            <a:endParaRPr lang="en-US" sz="3600" b="1" dirty="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</p:txBody>
      </p:sp>
      <p:cxnSp>
        <p:nvCxnSpPr>
          <p:cNvPr id="23" name="Straight Connector 22"/>
          <p:cNvCxnSpPr>
            <a:stCxn id="12" idx="3"/>
          </p:cNvCxnSpPr>
          <p:nvPr/>
        </p:nvCxnSpPr>
        <p:spPr>
          <a:xfrm>
            <a:off x="1947610" y="2662938"/>
            <a:ext cx="662802" cy="169468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14" idx="0"/>
          </p:cNvCxnSpPr>
          <p:nvPr/>
        </p:nvCxnSpPr>
        <p:spPr>
          <a:xfrm flipV="1">
            <a:off x="1110159" y="3205356"/>
            <a:ext cx="1963878" cy="463919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15" idx="0"/>
          </p:cNvCxnSpPr>
          <p:nvPr/>
        </p:nvCxnSpPr>
        <p:spPr>
          <a:xfrm flipV="1">
            <a:off x="2674193" y="3749662"/>
            <a:ext cx="571184" cy="948055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stCxn id="16" idx="0"/>
          </p:cNvCxnSpPr>
          <p:nvPr/>
        </p:nvCxnSpPr>
        <p:spPr>
          <a:xfrm flipV="1">
            <a:off x="4557622" y="3500390"/>
            <a:ext cx="249970" cy="1197327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17" idx="0"/>
          </p:cNvCxnSpPr>
          <p:nvPr/>
        </p:nvCxnSpPr>
        <p:spPr>
          <a:xfrm flipH="1" flipV="1">
            <a:off x="5966655" y="3336392"/>
            <a:ext cx="485238" cy="1361325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stCxn id="18" idx="0"/>
          </p:cNvCxnSpPr>
          <p:nvPr/>
        </p:nvCxnSpPr>
        <p:spPr>
          <a:xfrm flipH="1" flipV="1">
            <a:off x="5755000" y="2923124"/>
            <a:ext cx="2291148" cy="746151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endCxn id="19" idx="1"/>
          </p:cNvCxnSpPr>
          <p:nvPr/>
        </p:nvCxnSpPr>
        <p:spPr>
          <a:xfrm>
            <a:off x="4557622" y="2662938"/>
            <a:ext cx="2651074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707" y="1825486"/>
            <a:ext cx="1674903" cy="167490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8696" y="3669275"/>
            <a:ext cx="1674903" cy="167490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707" y="3669275"/>
            <a:ext cx="1674903" cy="167490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0170" y="4697717"/>
            <a:ext cx="1674903" cy="167490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14441" y="4697717"/>
            <a:ext cx="1674903" cy="167490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36741" y="4697717"/>
            <a:ext cx="1674903" cy="167490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08696" y="1825486"/>
            <a:ext cx="1674903" cy="1674903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272707" y="1825486"/>
            <a:ext cx="8610892" cy="4547134"/>
            <a:chOff x="272707" y="1825486"/>
            <a:chExt cx="8610892" cy="4547134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6741" y="4697717"/>
              <a:ext cx="1674903" cy="1674903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208696" y="1825486"/>
              <a:ext cx="1674903" cy="1674903"/>
            </a:xfrm>
            <a:prstGeom prst="rect">
              <a:avLst/>
            </a:prstGeom>
          </p:spPr>
        </p:pic>
        <p:cxnSp>
          <p:nvCxnSpPr>
            <p:cNvPr id="45" name="Straight Connector 44"/>
            <p:cNvCxnSpPr>
              <a:stCxn id="52" idx="3"/>
            </p:cNvCxnSpPr>
            <p:nvPr/>
          </p:nvCxnSpPr>
          <p:spPr>
            <a:xfrm>
              <a:off x="1947610" y="2662938"/>
              <a:ext cx="662802" cy="169468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>
              <a:stCxn id="54" idx="0"/>
            </p:cNvCxnSpPr>
            <p:nvPr/>
          </p:nvCxnSpPr>
          <p:spPr>
            <a:xfrm flipV="1">
              <a:off x="1110159" y="3205356"/>
              <a:ext cx="1963878" cy="463919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>
              <a:stCxn id="43" idx="0"/>
            </p:cNvCxnSpPr>
            <p:nvPr/>
          </p:nvCxnSpPr>
          <p:spPr>
            <a:xfrm flipV="1">
              <a:off x="2674193" y="3749662"/>
              <a:ext cx="571184" cy="948055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>
              <a:stCxn id="55" idx="0"/>
            </p:cNvCxnSpPr>
            <p:nvPr/>
          </p:nvCxnSpPr>
          <p:spPr>
            <a:xfrm flipV="1">
              <a:off x="4557622" y="3500390"/>
              <a:ext cx="249970" cy="1197327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>
              <a:stCxn id="56" idx="0"/>
            </p:cNvCxnSpPr>
            <p:nvPr/>
          </p:nvCxnSpPr>
          <p:spPr>
            <a:xfrm flipH="1" flipV="1">
              <a:off x="5966655" y="3336392"/>
              <a:ext cx="485238" cy="1361325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>
              <a:stCxn id="53" idx="0"/>
            </p:cNvCxnSpPr>
            <p:nvPr/>
          </p:nvCxnSpPr>
          <p:spPr>
            <a:xfrm flipH="1" flipV="1">
              <a:off x="5755000" y="2923124"/>
              <a:ext cx="2291148" cy="746151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>
              <a:endCxn id="44" idx="1"/>
            </p:cNvCxnSpPr>
            <p:nvPr/>
          </p:nvCxnSpPr>
          <p:spPr>
            <a:xfrm>
              <a:off x="4557622" y="2662938"/>
              <a:ext cx="2651074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2707" y="1825486"/>
              <a:ext cx="1674903" cy="1674903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208696" y="3669275"/>
              <a:ext cx="1674903" cy="1674903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72707" y="3669275"/>
              <a:ext cx="1674903" cy="1674903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720170" y="4697717"/>
              <a:ext cx="1674903" cy="1674903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614441" y="4697717"/>
              <a:ext cx="1674903" cy="1674903"/>
            </a:xfrm>
            <a:prstGeom prst="rect">
              <a:avLst/>
            </a:prstGeom>
          </p:spPr>
        </p:pic>
      </p:grpSp>
      <p:sp>
        <p:nvSpPr>
          <p:cNvPr id="57" name="TextBox 56"/>
          <p:cNvSpPr txBox="1"/>
          <p:nvPr/>
        </p:nvSpPr>
        <p:spPr>
          <a:xfrm>
            <a:off x="1894117" y="1780871"/>
            <a:ext cx="53952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baseline="300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Snapshot of the Global Earthquake Risk Model </a:t>
            </a:r>
            <a:r>
              <a:rPr lang="en-GB" sz="2400" b="1" baseline="30000" dirty="0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layers</a:t>
            </a:r>
            <a:endParaRPr lang="en-GB" sz="2400" b="1" baseline="30000" dirty="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87176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1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5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9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3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22340"/>
          <a:stretch/>
        </p:blipFill>
        <p:spPr>
          <a:xfrm>
            <a:off x="311325" y="1365250"/>
            <a:ext cx="8663347" cy="48048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6530" y="343976"/>
            <a:ext cx="6770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GEM IMPACT</a:t>
            </a:r>
            <a:endParaRPr lang="en-US" sz="3600" b="1" dirty="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61407" y="651753"/>
            <a:ext cx="30132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aseline="300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From Knowledge to </a:t>
            </a:r>
            <a:r>
              <a:rPr lang="en-GB" sz="2400" baseline="30000" dirty="0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Application</a:t>
            </a:r>
            <a:endParaRPr lang="en-GB" sz="2400" baseline="30000" dirty="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8534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1896" y="1058396"/>
            <a:ext cx="6770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FUTURE WORK</a:t>
            </a:r>
            <a:endParaRPr lang="en-US" sz="3600" b="1" dirty="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4634" y="2105963"/>
            <a:ext cx="1074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 baseline="30000">
                <a:solidFill>
                  <a:srgbClr val="376092"/>
                </a:solidFill>
                <a:latin typeface="Arial"/>
                <a:cs typeface="Arial"/>
              </a:defRPr>
            </a:lvl1pPr>
          </a:lstStyle>
          <a:p>
            <a:r>
              <a:rPr lang="en-GB" dirty="0"/>
              <a:t>Programs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80782" y="2105963"/>
            <a:ext cx="43135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aseline="30000" dirty="0">
                <a:solidFill>
                  <a:srgbClr val="376092"/>
                </a:solidFill>
                <a:latin typeface="Arial"/>
                <a:cs typeface="Arial"/>
              </a:rPr>
              <a:t>Planned Activities &amp; Schedule of </a:t>
            </a:r>
            <a:r>
              <a:rPr lang="en-GB" sz="2400" baseline="30000" dirty="0" smtClean="0">
                <a:solidFill>
                  <a:srgbClr val="376092"/>
                </a:solidFill>
                <a:latin typeface="Arial"/>
                <a:cs typeface="Arial"/>
              </a:rPr>
              <a:t>Deliverables</a:t>
            </a:r>
            <a:endParaRPr lang="en-GB" sz="2400" baseline="30000" dirty="0">
              <a:solidFill>
                <a:srgbClr val="376092"/>
              </a:solidFill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032" y="2622734"/>
            <a:ext cx="7774251" cy="2624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316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73381" y="738948"/>
            <a:ext cx="6770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FUTURE WORK</a:t>
            </a:r>
            <a:endParaRPr lang="en-US" sz="3600" b="1" dirty="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7230" y="1788443"/>
            <a:ext cx="1074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 baseline="30000">
                <a:solidFill>
                  <a:srgbClr val="376092"/>
                </a:solidFill>
                <a:latin typeface="Arial"/>
                <a:cs typeface="Arial"/>
              </a:defRPr>
            </a:lvl1pPr>
          </a:lstStyle>
          <a:p>
            <a:r>
              <a:rPr lang="en-GB" dirty="0"/>
              <a:t>Programs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73378" y="1788443"/>
            <a:ext cx="43135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aseline="30000" dirty="0">
                <a:solidFill>
                  <a:srgbClr val="376092"/>
                </a:solidFill>
                <a:latin typeface="Arial"/>
                <a:cs typeface="Arial"/>
              </a:rPr>
              <a:t>Planned Activities &amp; Schedule of </a:t>
            </a:r>
            <a:r>
              <a:rPr lang="en-GB" sz="2400" baseline="30000" dirty="0" smtClean="0">
                <a:solidFill>
                  <a:srgbClr val="376092"/>
                </a:solidFill>
                <a:latin typeface="Arial"/>
                <a:cs typeface="Arial"/>
              </a:rPr>
              <a:t>Deliverables</a:t>
            </a:r>
            <a:endParaRPr lang="en-GB" sz="2400" baseline="30000" dirty="0">
              <a:solidFill>
                <a:srgbClr val="376092"/>
              </a:solidFill>
              <a:latin typeface="Arial"/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229" y="2340000"/>
            <a:ext cx="7719649" cy="332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174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92190" y="1415606"/>
            <a:ext cx="6770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FUTURE WORK</a:t>
            </a:r>
            <a:endParaRPr lang="en-US" sz="3600" b="1" dirty="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7546" y="2463173"/>
            <a:ext cx="1074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 baseline="30000">
                <a:solidFill>
                  <a:srgbClr val="376092"/>
                </a:solidFill>
                <a:latin typeface="Arial"/>
                <a:cs typeface="Arial"/>
              </a:defRPr>
            </a:lvl1pPr>
          </a:lstStyle>
          <a:p>
            <a:r>
              <a:rPr lang="en-GB" dirty="0"/>
              <a:t>Programs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33694" y="2463173"/>
            <a:ext cx="43135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aseline="30000" dirty="0">
                <a:solidFill>
                  <a:srgbClr val="376092"/>
                </a:solidFill>
                <a:latin typeface="Arial"/>
                <a:cs typeface="Arial"/>
              </a:rPr>
              <a:t>Planned Activities &amp; Schedule of </a:t>
            </a:r>
            <a:r>
              <a:rPr lang="en-GB" sz="2400" baseline="30000" dirty="0" smtClean="0">
                <a:solidFill>
                  <a:srgbClr val="376092"/>
                </a:solidFill>
                <a:latin typeface="Arial"/>
                <a:cs typeface="Arial"/>
              </a:rPr>
              <a:t>Deliverables</a:t>
            </a:r>
            <a:endParaRPr lang="en-GB" sz="2400" baseline="30000" dirty="0">
              <a:solidFill>
                <a:srgbClr val="376092"/>
              </a:solidFill>
              <a:latin typeface="Arial"/>
              <a:cs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546" y="2927681"/>
            <a:ext cx="7719649" cy="2025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963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6530" y="780566"/>
            <a:ext cx="6770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HOW TO JOIN</a:t>
            </a:r>
            <a:endParaRPr lang="en-US" sz="3600" b="1" dirty="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99778" y="1089596"/>
            <a:ext cx="32149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aseline="30000" dirty="0">
                <a:solidFill>
                  <a:srgbClr val="376092"/>
                </a:solidFill>
                <a:latin typeface="Arial"/>
                <a:cs typeface="Arial"/>
              </a:rPr>
              <a:t>Sponsor Types and </a:t>
            </a:r>
            <a:r>
              <a:rPr lang="en-GB" sz="2400" baseline="30000" dirty="0" smtClean="0">
                <a:solidFill>
                  <a:srgbClr val="376092"/>
                </a:solidFill>
                <a:latin typeface="Arial"/>
                <a:cs typeface="Arial"/>
              </a:rPr>
              <a:t>Contributions</a:t>
            </a:r>
            <a:endParaRPr lang="en-GB" sz="2400" baseline="30000" dirty="0">
              <a:solidFill>
                <a:srgbClr val="376092"/>
              </a:solidFill>
              <a:latin typeface="Arial"/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529" y="1782423"/>
            <a:ext cx="8380999" cy="3897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652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6530" y="343976"/>
            <a:ext cx="6770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HOW TO JOIN</a:t>
            </a:r>
            <a:endParaRPr lang="en-US" sz="3600" b="1" dirty="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25266" y="653006"/>
            <a:ext cx="34922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aseline="30000" dirty="0">
                <a:solidFill>
                  <a:srgbClr val="376092"/>
                </a:solidFill>
                <a:latin typeface="Arial"/>
                <a:cs typeface="Arial"/>
              </a:rPr>
              <a:t>Contribution Levels based on GERD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736" y="1706081"/>
            <a:ext cx="8382792" cy="287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206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exico Earthquake_Lang.jpg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5" t="7068" r="14808" b="6155"/>
          <a:stretch/>
        </p:blipFill>
        <p:spPr>
          <a:xfrm>
            <a:off x="0" y="0"/>
            <a:ext cx="9144000" cy="6858000"/>
          </a:xfrm>
        </p:spPr>
      </p:pic>
      <p:pic>
        <p:nvPicPr>
          <p:cNvPr id="5" name="Picture 4" descr="box bar.png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43000" y="-1143000"/>
            <a:ext cx="6858000" cy="9144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53427" y="334832"/>
            <a:ext cx="50273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Arial"/>
                <a:cs typeface="Arial"/>
              </a:rPr>
              <a:t>VISION AND MISSION</a:t>
            </a:r>
            <a:endParaRPr lang="en-US" sz="3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87349" y="6029988"/>
            <a:ext cx="5588041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aseline="30000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lang="en-US" sz="3200" baseline="30000" dirty="0" smtClean="0">
                <a:solidFill>
                  <a:srgbClr val="FFFFFF"/>
                </a:solidFill>
                <a:latin typeface="Arial"/>
                <a:cs typeface="Arial"/>
              </a:rPr>
              <a:t>world</a:t>
            </a:r>
            <a:r>
              <a:rPr lang="en-US" sz="320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3200" baseline="30000" dirty="0" smtClean="0">
                <a:solidFill>
                  <a:srgbClr val="FFFFFF"/>
                </a:solidFill>
                <a:latin typeface="Arial"/>
                <a:cs typeface="Arial"/>
              </a:rPr>
              <a:t>that </a:t>
            </a:r>
            <a:r>
              <a:rPr lang="en-US" sz="3200" baseline="30000" dirty="0">
                <a:solidFill>
                  <a:srgbClr val="FFFFFF"/>
                </a:solidFill>
                <a:latin typeface="Arial"/>
                <a:cs typeface="Arial"/>
              </a:rPr>
              <a:t>is resilient to </a:t>
            </a:r>
            <a:r>
              <a:rPr lang="en-US" sz="3200" baseline="30000" dirty="0" smtClean="0">
                <a:solidFill>
                  <a:srgbClr val="FFFFFF"/>
                </a:solidFill>
                <a:latin typeface="Arial"/>
                <a:cs typeface="Arial"/>
              </a:rPr>
              <a:t>earthquakes.</a:t>
            </a:r>
            <a:endParaRPr lang="en-US" sz="32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8" name="Picture 7" descr="1website-header-GEM-LOGO-Simplified-CS3-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005" y="6352605"/>
            <a:ext cx="741817" cy="340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76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SC03066.JPG"/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6" t="-210" r="4127" b="-103"/>
          <a:stretch/>
        </p:blipFill>
        <p:spPr>
          <a:xfrm>
            <a:off x="-1" y="-10584"/>
            <a:ext cx="9144001" cy="5566730"/>
          </a:xfrm>
          <a:prstGeom prst="rect">
            <a:avLst/>
          </a:prstGeom>
        </p:spPr>
      </p:pic>
      <p:pic>
        <p:nvPicPr>
          <p:cNvPr id="7" name="Picture 6" descr="box bar.png"/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76"/>
          <a:stretch/>
        </p:blipFill>
        <p:spPr>
          <a:xfrm rot="16200000">
            <a:off x="3582459" y="-3582458"/>
            <a:ext cx="1979082" cy="914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46903" y="323073"/>
            <a:ext cx="26724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Arial"/>
                <a:cs typeface="Arial"/>
              </a:rPr>
              <a:t>GEM TEAM</a:t>
            </a:r>
            <a:endParaRPr lang="en-US" sz="3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04999" y="5279147"/>
            <a:ext cx="5333244" cy="256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aseline="30000" dirty="0">
                <a:solidFill>
                  <a:srgbClr val="FFFFFF"/>
                </a:solidFill>
                <a:latin typeface="Arial"/>
                <a:cs typeface="Arial"/>
              </a:rPr>
              <a:t>GEM Secretariat staff with the Governing Board members, December 2017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5696539"/>
            <a:ext cx="82301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GEM is comprised of collaborators from public, private, academic and non-government organizations worldwide. These partners work together to advance the state-of-the-art for disaster risk reduction by developing data, tools and information for improving our understanding of earthquake hazard and risk globally</a:t>
            </a:r>
            <a:r>
              <a:rPr lang="en-GB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.</a:t>
            </a:r>
            <a:endParaRPr lang="en-GB" baseline="300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0650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026" y="1229633"/>
            <a:ext cx="8560058" cy="49933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65185" y="334832"/>
            <a:ext cx="5225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376092"/>
                </a:solidFill>
                <a:latin typeface="Arial"/>
                <a:cs typeface="Arial"/>
              </a:rPr>
              <a:t>2009-2018 SPONSORS</a:t>
            </a:r>
            <a:endParaRPr lang="en-US" sz="3600" b="1" dirty="0">
              <a:solidFill>
                <a:srgbClr val="37609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2861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ublic private assoc collab trainpax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0" t="26888" r="8334" b="17628"/>
          <a:stretch/>
        </p:blipFill>
        <p:spPr>
          <a:xfrm>
            <a:off x="0" y="963079"/>
            <a:ext cx="9143999" cy="45508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6470" r="6082" b="12344"/>
          <a:stretch/>
        </p:blipFill>
        <p:spPr>
          <a:xfrm>
            <a:off x="2178004" y="5301941"/>
            <a:ext cx="5169448" cy="10434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65185" y="343976"/>
            <a:ext cx="5225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GEM AT A GLANCE</a:t>
            </a:r>
            <a:endParaRPr lang="en-US" sz="3600" b="1" dirty="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9583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65185" y="343976"/>
            <a:ext cx="5225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FRAMEWORK</a:t>
            </a:r>
            <a:endParaRPr lang="en-US" sz="3600" b="1" dirty="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835" y="1193137"/>
            <a:ext cx="8521207" cy="50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414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57775" y="343976"/>
            <a:ext cx="5225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OPENQUAKE - engine</a:t>
            </a:r>
            <a:endParaRPr lang="en-US" sz="3600" b="1" dirty="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64733"/>
            <a:ext cx="5802577" cy="40809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2416" y="3399367"/>
            <a:ext cx="2400300" cy="1955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0017" y="1464733"/>
            <a:ext cx="2832100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188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30106" y="323073"/>
            <a:ext cx="59452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OPENQUAKE PLATFORM</a:t>
            </a:r>
            <a:endParaRPr lang="en-US" sz="3600" b="1" dirty="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7023" r="4189"/>
          <a:stretch/>
        </p:blipFill>
        <p:spPr>
          <a:xfrm>
            <a:off x="0" y="1093518"/>
            <a:ext cx="9003322" cy="44916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1903" y="4905719"/>
            <a:ext cx="2565400" cy="135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126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-7948"/>
            <a:ext cx="9144000" cy="6865947"/>
            <a:chOff x="0" y="-7948"/>
            <a:chExt cx="9144000" cy="6865947"/>
          </a:xfrm>
        </p:grpSpPr>
        <p:pic>
          <p:nvPicPr>
            <p:cNvPr id="48" name="Picture 47" descr="base map projects blue1.jp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95" b="79647"/>
            <a:stretch/>
          </p:blipFill>
          <p:spPr>
            <a:xfrm>
              <a:off x="0" y="5893878"/>
              <a:ext cx="9144000" cy="964121"/>
            </a:xfrm>
            <a:prstGeom prst="rect">
              <a:avLst/>
            </a:prstGeom>
          </p:spPr>
        </p:pic>
        <p:pic>
          <p:nvPicPr>
            <p:cNvPr id="10" name="Picture 9" descr="base map projects blue1.jp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33" r="4318" b="23124"/>
            <a:stretch/>
          </p:blipFill>
          <p:spPr>
            <a:xfrm>
              <a:off x="0" y="-7948"/>
              <a:ext cx="9144000" cy="6027302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1212775" y="343976"/>
            <a:ext cx="67707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rial"/>
                <a:cs typeface="Arial"/>
              </a:rPr>
              <a:t>LOCAL TO REGIONAL PROJECTS</a:t>
            </a:r>
            <a:endParaRPr lang="en-US" sz="3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801283" y="4229101"/>
            <a:ext cx="423334" cy="423334"/>
            <a:chOff x="656167" y="2677583"/>
            <a:chExt cx="423334" cy="423334"/>
          </a:xfrm>
          <a:effectLst/>
        </p:grpSpPr>
        <p:sp>
          <p:nvSpPr>
            <p:cNvPr id="11" name="Oval 10"/>
            <p:cNvSpPr/>
            <p:nvPr/>
          </p:nvSpPr>
          <p:spPr>
            <a:xfrm>
              <a:off x="656167" y="2677583"/>
              <a:ext cx="423334" cy="42333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787400" y="2816226"/>
              <a:ext cx="154517" cy="154517"/>
            </a:xfrm>
            <a:prstGeom prst="ellipse">
              <a:avLst/>
            </a:prstGeom>
            <a:solidFill>
              <a:schemeClr val="accent1">
                <a:lumMod val="5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526116" y="3450168"/>
            <a:ext cx="423334" cy="423334"/>
            <a:chOff x="656167" y="2677583"/>
            <a:chExt cx="423334" cy="423334"/>
          </a:xfrm>
          <a:effectLst/>
        </p:grpSpPr>
        <p:sp>
          <p:nvSpPr>
            <p:cNvPr id="15" name="Oval 14"/>
            <p:cNvSpPr/>
            <p:nvPr/>
          </p:nvSpPr>
          <p:spPr>
            <a:xfrm>
              <a:off x="656167" y="2677583"/>
              <a:ext cx="423334" cy="42333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787400" y="2816226"/>
              <a:ext cx="154517" cy="154517"/>
            </a:xfrm>
            <a:prstGeom prst="ellipse">
              <a:avLst/>
            </a:prstGeom>
            <a:solidFill>
              <a:schemeClr val="accent1">
                <a:lumMod val="5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131733" y="2537931"/>
            <a:ext cx="423334" cy="423334"/>
            <a:chOff x="656167" y="2677583"/>
            <a:chExt cx="423334" cy="423334"/>
          </a:xfrm>
          <a:effectLst/>
        </p:grpSpPr>
        <p:sp>
          <p:nvSpPr>
            <p:cNvPr id="18" name="Oval 17"/>
            <p:cNvSpPr/>
            <p:nvPr/>
          </p:nvSpPr>
          <p:spPr>
            <a:xfrm>
              <a:off x="656167" y="2677583"/>
              <a:ext cx="423334" cy="42333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787400" y="2816226"/>
              <a:ext cx="154517" cy="154517"/>
            </a:xfrm>
            <a:prstGeom prst="ellipse">
              <a:avLst/>
            </a:prstGeom>
            <a:solidFill>
              <a:schemeClr val="accent1">
                <a:lumMod val="5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404466" y="3805767"/>
            <a:ext cx="423334" cy="423334"/>
            <a:chOff x="4404466" y="3805767"/>
            <a:chExt cx="423334" cy="423334"/>
          </a:xfrm>
        </p:grpSpPr>
        <p:sp>
          <p:nvSpPr>
            <p:cNvPr id="21" name="Oval 20"/>
            <p:cNvSpPr/>
            <p:nvPr/>
          </p:nvSpPr>
          <p:spPr>
            <a:xfrm>
              <a:off x="4404466" y="3805767"/>
              <a:ext cx="423334" cy="42333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4535699" y="3944410"/>
              <a:ext cx="154517" cy="154517"/>
            </a:xfrm>
            <a:prstGeom prst="ellipse">
              <a:avLst/>
            </a:prstGeom>
            <a:solidFill>
              <a:schemeClr val="accent1">
                <a:lumMod val="5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955650" y="3068551"/>
            <a:ext cx="423334" cy="423334"/>
            <a:chOff x="656167" y="2677583"/>
            <a:chExt cx="423334" cy="423334"/>
          </a:xfrm>
          <a:effectLst/>
        </p:grpSpPr>
        <p:sp>
          <p:nvSpPr>
            <p:cNvPr id="24" name="Oval 23"/>
            <p:cNvSpPr/>
            <p:nvPr/>
          </p:nvSpPr>
          <p:spPr>
            <a:xfrm>
              <a:off x="656167" y="2677583"/>
              <a:ext cx="423334" cy="42333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787400" y="2816226"/>
              <a:ext cx="154517" cy="154517"/>
            </a:xfrm>
            <a:prstGeom prst="ellipse">
              <a:avLst/>
            </a:prstGeom>
            <a:solidFill>
              <a:schemeClr val="accent1">
                <a:lumMod val="5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406207" y="2749598"/>
            <a:ext cx="423334" cy="423334"/>
            <a:chOff x="656167" y="2677583"/>
            <a:chExt cx="423334" cy="423334"/>
          </a:xfrm>
          <a:effectLst/>
        </p:grpSpPr>
        <p:sp>
          <p:nvSpPr>
            <p:cNvPr id="27" name="Oval 26"/>
            <p:cNvSpPr/>
            <p:nvPr/>
          </p:nvSpPr>
          <p:spPr>
            <a:xfrm>
              <a:off x="656167" y="2677583"/>
              <a:ext cx="423334" cy="42333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787400" y="2816226"/>
              <a:ext cx="154517" cy="154517"/>
            </a:xfrm>
            <a:prstGeom prst="ellipse">
              <a:avLst/>
            </a:prstGeom>
            <a:solidFill>
              <a:schemeClr val="accent1">
                <a:lumMod val="5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7114826" y="3722714"/>
            <a:ext cx="423334" cy="423334"/>
            <a:chOff x="656167" y="2677583"/>
            <a:chExt cx="423334" cy="423334"/>
          </a:xfrm>
          <a:effectLst/>
        </p:grpSpPr>
        <p:sp>
          <p:nvSpPr>
            <p:cNvPr id="30" name="Oval 29"/>
            <p:cNvSpPr/>
            <p:nvPr/>
          </p:nvSpPr>
          <p:spPr>
            <a:xfrm>
              <a:off x="656167" y="2677583"/>
              <a:ext cx="423334" cy="423334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787400" y="2816226"/>
              <a:ext cx="154517" cy="154517"/>
            </a:xfrm>
            <a:prstGeom prst="ellipse">
              <a:avLst/>
            </a:prstGeom>
            <a:solidFill>
              <a:schemeClr val="accent1">
                <a:lumMod val="5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Oval 31"/>
          <p:cNvSpPr/>
          <p:nvPr/>
        </p:nvSpPr>
        <p:spPr>
          <a:xfrm>
            <a:off x="963332" y="2472543"/>
            <a:ext cx="77259" cy="77259"/>
          </a:xfrm>
          <a:prstGeom prst="ellipse">
            <a:avLst/>
          </a:prstGeom>
          <a:solidFill>
            <a:schemeClr val="accent1">
              <a:lumMod val="50000"/>
              <a:alpha val="70000"/>
            </a:schemeClr>
          </a:solidFill>
          <a:ln>
            <a:noFill/>
          </a:ln>
          <a:effectLst>
            <a:glow rad="63500">
              <a:schemeClr val="bg1">
                <a:lumMod val="85000"/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767654" y="2986090"/>
            <a:ext cx="77259" cy="77259"/>
          </a:xfrm>
          <a:prstGeom prst="ellipse">
            <a:avLst/>
          </a:prstGeom>
          <a:solidFill>
            <a:schemeClr val="accent1">
              <a:lumMod val="50000"/>
              <a:alpha val="70000"/>
            </a:schemeClr>
          </a:solidFill>
          <a:ln>
            <a:noFill/>
          </a:ln>
          <a:effectLst>
            <a:glow rad="63500">
              <a:schemeClr val="bg1">
                <a:lumMod val="85000"/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1773749" y="4021668"/>
            <a:ext cx="77259" cy="77259"/>
          </a:xfrm>
          <a:prstGeom prst="ellipse">
            <a:avLst/>
          </a:prstGeom>
          <a:solidFill>
            <a:schemeClr val="accent1">
              <a:lumMod val="50000"/>
              <a:alpha val="70000"/>
            </a:schemeClr>
          </a:solidFill>
          <a:ln>
            <a:noFill/>
          </a:ln>
          <a:effectLst>
            <a:glow rad="63500">
              <a:schemeClr val="bg1">
                <a:lumMod val="85000"/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4645445" y="5015755"/>
            <a:ext cx="77259" cy="77259"/>
          </a:xfrm>
          <a:prstGeom prst="ellipse">
            <a:avLst/>
          </a:prstGeom>
          <a:solidFill>
            <a:schemeClr val="accent1">
              <a:lumMod val="50000"/>
              <a:alpha val="70000"/>
            </a:schemeClr>
          </a:solidFill>
          <a:ln>
            <a:noFill/>
          </a:ln>
          <a:effectLst>
            <a:glow rad="63500">
              <a:schemeClr val="bg1">
                <a:lumMod val="85000"/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7207429" y="5093014"/>
            <a:ext cx="77259" cy="77259"/>
          </a:xfrm>
          <a:prstGeom prst="ellipse">
            <a:avLst/>
          </a:prstGeom>
          <a:solidFill>
            <a:schemeClr val="accent1">
              <a:lumMod val="50000"/>
              <a:alpha val="70000"/>
            </a:schemeClr>
          </a:solidFill>
          <a:ln>
            <a:noFill/>
          </a:ln>
          <a:effectLst>
            <a:glow rad="63500">
              <a:schemeClr val="bg1">
                <a:lumMod val="85000"/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5128687" y="2944537"/>
            <a:ext cx="77259" cy="77259"/>
          </a:xfrm>
          <a:prstGeom prst="ellipse">
            <a:avLst/>
          </a:prstGeom>
          <a:solidFill>
            <a:schemeClr val="accent1">
              <a:lumMod val="50000"/>
              <a:alpha val="70000"/>
            </a:schemeClr>
          </a:solidFill>
          <a:ln>
            <a:noFill/>
          </a:ln>
          <a:effectLst>
            <a:glow rad="63500">
              <a:schemeClr val="bg1">
                <a:lumMod val="85000"/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5874521" y="2991292"/>
            <a:ext cx="77259" cy="77259"/>
          </a:xfrm>
          <a:prstGeom prst="ellipse">
            <a:avLst/>
          </a:prstGeom>
          <a:solidFill>
            <a:schemeClr val="accent1">
              <a:lumMod val="50000"/>
              <a:alpha val="70000"/>
            </a:schemeClr>
          </a:solidFill>
          <a:ln>
            <a:noFill/>
          </a:ln>
          <a:effectLst>
            <a:glow rad="63500">
              <a:schemeClr val="bg1">
                <a:lumMod val="85000"/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5483171" y="3207194"/>
            <a:ext cx="77259" cy="77259"/>
          </a:xfrm>
          <a:prstGeom prst="ellipse">
            <a:avLst/>
          </a:prstGeom>
          <a:solidFill>
            <a:schemeClr val="accent1">
              <a:lumMod val="50000"/>
              <a:alpha val="70000"/>
            </a:schemeClr>
          </a:solidFill>
          <a:ln>
            <a:noFill/>
          </a:ln>
          <a:effectLst>
            <a:glow rad="63500">
              <a:schemeClr val="bg1">
                <a:lumMod val="85000"/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571037" y="5170273"/>
            <a:ext cx="1382266" cy="620673"/>
            <a:chOff x="734394" y="4803777"/>
            <a:chExt cx="1382266" cy="620673"/>
          </a:xfrm>
        </p:grpSpPr>
        <p:sp>
          <p:nvSpPr>
            <p:cNvPr id="42" name="Oval 41"/>
            <p:cNvSpPr/>
            <p:nvPr/>
          </p:nvSpPr>
          <p:spPr>
            <a:xfrm>
              <a:off x="764118" y="4867275"/>
              <a:ext cx="154517" cy="154517"/>
            </a:xfrm>
            <a:prstGeom prst="ellipse">
              <a:avLst/>
            </a:prstGeom>
            <a:solidFill>
              <a:schemeClr val="accent1">
                <a:lumMod val="50000"/>
                <a:alpha val="70000"/>
              </a:schemeClr>
            </a:solidFill>
            <a:ln>
              <a:noFill/>
            </a:ln>
            <a:effectLst>
              <a:glow rad="63500">
                <a:schemeClr val="bg1">
                  <a:lumMod val="8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3" name="Group 42"/>
            <p:cNvGrpSpPr/>
            <p:nvPr/>
          </p:nvGrpSpPr>
          <p:grpSpPr>
            <a:xfrm>
              <a:off x="734394" y="5190067"/>
              <a:ext cx="203014" cy="203014"/>
              <a:chOff x="656167" y="2677583"/>
              <a:chExt cx="423334" cy="423334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44" name="Oval 43"/>
              <p:cNvSpPr/>
              <p:nvPr/>
            </p:nvSpPr>
            <p:spPr>
              <a:xfrm>
                <a:off x="656167" y="2677583"/>
                <a:ext cx="423334" cy="423334"/>
              </a:xfrm>
              <a:prstGeom prst="ellipse">
                <a:avLst/>
              </a:prstGeom>
              <a:solidFill>
                <a:schemeClr val="bg1">
                  <a:alpha val="7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Oval 44"/>
              <p:cNvSpPr/>
              <p:nvPr/>
            </p:nvSpPr>
            <p:spPr>
              <a:xfrm>
                <a:off x="787400" y="2816226"/>
                <a:ext cx="154517" cy="154517"/>
              </a:xfrm>
              <a:prstGeom prst="ellipse">
                <a:avLst/>
              </a:prstGeom>
              <a:solidFill>
                <a:schemeClr val="accent1">
                  <a:lumMod val="50000"/>
                  <a:alpha val="7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956742" y="4803777"/>
              <a:ext cx="115991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FFFF"/>
                  </a:solidFill>
                  <a:latin typeface="Arial"/>
                  <a:cs typeface="Arial"/>
                </a:rPr>
                <a:t>National/Local</a:t>
              </a:r>
              <a:endParaRPr lang="en-US" sz="1200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957561" y="5147451"/>
              <a:ext cx="79210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FFFF"/>
                  </a:solidFill>
                  <a:latin typeface="Arial"/>
                  <a:cs typeface="Arial"/>
                </a:rPr>
                <a:t>Regional</a:t>
              </a:r>
              <a:endParaRPr lang="en-US" sz="1200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</p:grpSp>
      <p:sp>
        <p:nvSpPr>
          <p:cNvPr id="49" name="Oval 48"/>
          <p:cNvSpPr/>
          <p:nvPr/>
        </p:nvSpPr>
        <p:spPr>
          <a:xfrm>
            <a:off x="7599018" y="3762549"/>
            <a:ext cx="77259" cy="77259"/>
          </a:xfrm>
          <a:prstGeom prst="ellipse">
            <a:avLst/>
          </a:prstGeom>
          <a:solidFill>
            <a:schemeClr val="accent1">
              <a:lumMod val="50000"/>
              <a:alpha val="70000"/>
            </a:schemeClr>
          </a:solidFill>
          <a:ln>
            <a:noFill/>
          </a:ln>
          <a:effectLst>
            <a:glow rad="63500">
              <a:schemeClr val="bg1">
                <a:lumMod val="85000"/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8362145" y="5451305"/>
            <a:ext cx="77259" cy="77259"/>
          </a:xfrm>
          <a:prstGeom prst="ellipse">
            <a:avLst/>
          </a:prstGeom>
          <a:solidFill>
            <a:schemeClr val="accent1">
              <a:lumMod val="50000"/>
              <a:alpha val="70000"/>
            </a:schemeClr>
          </a:solidFill>
          <a:ln>
            <a:noFill/>
          </a:ln>
          <a:effectLst>
            <a:glow rad="63500">
              <a:schemeClr val="bg1">
                <a:lumMod val="85000"/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932516" y="3473430"/>
            <a:ext cx="823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CCARA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224617" y="4261526"/>
            <a:ext cx="683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SARA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3" name="Oval 52"/>
          <p:cNvSpPr>
            <a:spLocks noChangeAspect="1"/>
          </p:cNvSpPr>
          <p:nvPr/>
        </p:nvSpPr>
        <p:spPr>
          <a:xfrm>
            <a:off x="1916646" y="4598489"/>
            <a:ext cx="1310664" cy="1310664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>
            <a:off x="4842595" y="3805196"/>
            <a:ext cx="1066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SSAHARA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469397" y="2576371"/>
            <a:ext cx="662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SERA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915592" y="2577166"/>
            <a:ext cx="806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SHARE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159198" y="3092002"/>
            <a:ext cx="80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EMME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5243644" y="2380266"/>
            <a:ext cx="7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EMCA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6334332" y="3743328"/>
            <a:ext cx="795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SEARA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2" name="Oval 61"/>
          <p:cNvSpPr/>
          <p:nvPr/>
        </p:nvSpPr>
        <p:spPr>
          <a:xfrm>
            <a:off x="1676302" y="2932893"/>
            <a:ext cx="1310664" cy="1310664"/>
          </a:xfrm>
          <a:prstGeom prst="ellipse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676302" y="3831359"/>
            <a:ext cx="1310664" cy="1310664"/>
          </a:xfrm>
          <a:prstGeom prst="ellipse">
            <a:avLst/>
          </a:prstGeom>
          <a:blipFill rotWithShape="0">
            <a:blip r:embed="rId5"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>
            <a:spLocks/>
          </p:cNvSpPr>
          <p:nvPr/>
        </p:nvSpPr>
        <p:spPr>
          <a:xfrm>
            <a:off x="3084413" y="2932098"/>
            <a:ext cx="1310400" cy="1310664"/>
          </a:xfrm>
          <a:prstGeom prst="ellipse">
            <a:avLst/>
          </a:prstGeom>
          <a:blipFill rotWithShape="1">
            <a:blip r:embed="rId6"/>
            <a:srcRect/>
            <a:stretch>
              <a:fillRect l="10" r="-10"/>
            </a:stretch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extBox 71"/>
          <p:cNvSpPr txBox="1"/>
          <p:nvPr/>
        </p:nvSpPr>
        <p:spPr>
          <a:xfrm>
            <a:off x="338912" y="2032267"/>
            <a:ext cx="13414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FFE100"/>
                </a:solidFill>
                <a:latin typeface="Arial"/>
                <a:cs typeface="Arial"/>
              </a:rPr>
              <a:t>British Columbia, Canada</a:t>
            </a:r>
            <a:endParaRPr lang="en-US" sz="1100" dirty="0">
              <a:solidFill>
                <a:srgbClr val="FFE100"/>
              </a:solidFill>
              <a:latin typeface="Arial"/>
              <a:cs typeface="Arial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144150" y="2728194"/>
            <a:ext cx="13414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FFE100"/>
                </a:solidFill>
                <a:latin typeface="Arial"/>
                <a:cs typeface="Arial"/>
              </a:rPr>
              <a:t>California, USA</a:t>
            </a:r>
            <a:endParaRPr lang="en-US" sz="1100" dirty="0">
              <a:solidFill>
                <a:srgbClr val="FFE100"/>
              </a:solidFill>
              <a:latin typeface="Arial"/>
              <a:cs typeface="Arial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369887" y="3929457"/>
            <a:ext cx="13414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 smtClean="0">
                <a:solidFill>
                  <a:srgbClr val="FFE100"/>
                </a:solidFill>
                <a:latin typeface="Arial"/>
                <a:cs typeface="Arial"/>
              </a:rPr>
              <a:t>Colombia</a:t>
            </a:r>
            <a:endParaRPr lang="en-US" sz="1100" dirty="0">
              <a:solidFill>
                <a:srgbClr val="FFE100"/>
              </a:solidFill>
              <a:latin typeface="Arial"/>
              <a:cs typeface="Arial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3256727" y="4905598"/>
            <a:ext cx="13414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 smtClean="0">
                <a:solidFill>
                  <a:srgbClr val="FFE100"/>
                </a:solidFill>
                <a:latin typeface="Arial"/>
                <a:cs typeface="Arial"/>
              </a:rPr>
              <a:t>South Africa</a:t>
            </a:r>
            <a:endParaRPr lang="en-US" sz="1100" dirty="0">
              <a:solidFill>
                <a:srgbClr val="FFE100"/>
              </a:solidFill>
              <a:latin typeface="Arial"/>
              <a:cs typeface="Arial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7720651" y="5193643"/>
            <a:ext cx="13414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FFE100"/>
                </a:solidFill>
                <a:latin typeface="Arial"/>
                <a:cs typeface="Arial"/>
              </a:rPr>
              <a:t>New Zealand</a:t>
            </a:r>
            <a:endParaRPr lang="en-US" sz="1100" dirty="0">
              <a:solidFill>
                <a:srgbClr val="FFE100"/>
              </a:solidFill>
              <a:latin typeface="Arial"/>
              <a:cs typeface="Arial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7676277" y="3662716"/>
            <a:ext cx="13414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FFE100"/>
                </a:solidFill>
                <a:latin typeface="Arial"/>
                <a:cs typeface="Arial"/>
              </a:rPr>
              <a:t>Philippines</a:t>
            </a:r>
            <a:endParaRPr lang="en-US" sz="1100" dirty="0">
              <a:solidFill>
                <a:srgbClr val="FFE100"/>
              </a:solidFill>
              <a:latin typeface="Arial"/>
              <a:cs typeface="Arial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5546710" y="3127914"/>
            <a:ext cx="13414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FFE100"/>
                </a:solidFill>
                <a:latin typeface="Arial"/>
                <a:cs typeface="Arial"/>
              </a:rPr>
              <a:t>Iran</a:t>
            </a:r>
            <a:endParaRPr lang="en-US" sz="1100" dirty="0">
              <a:solidFill>
                <a:srgbClr val="FFE100"/>
              </a:solidFill>
              <a:latin typeface="Arial"/>
              <a:cs typeface="Arial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5951780" y="2883087"/>
            <a:ext cx="13414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FFE100"/>
                </a:solidFill>
                <a:latin typeface="Arial"/>
                <a:cs typeface="Arial"/>
              </a:rPr>
              <a:t>Kyrgyzstan</a:t>
            </a:r>
            <a:endParaRPr lang="en-US" sz="1100" dirty="0">
              <a:solidFill>
                <a:srgbClr val="FFE100"/>
              </a:solidFill>
              <a:latin typeface="Arial"/>
              <a:cs typeface="Arial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3770079" y="2827589"/>
            <a:ext cx="13414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 smtClean="0">
                <a:solidFill>
                  <a:srgbClr val="FFE100"/>
                </a:solidFill>
                <a:latin typeface="Arial"/>
                <a:cs typeface="Arial"/>
              </a:rPr>
              <a:t>Armenia</a:t>
            </a:r>
            <a:endParaRPr lang="en-US" sz="1100" dirty="0">
              <a:solidFill>
                <a:srgbClr val="FFE100"/>
              </a:solidFill>
              <a:latin typeface="Arial"/>
              <a:cs typeface="Arial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6575355" y="4831404"/>
            <a:ext cx="13414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FFE100"/>
                </a:solidFill>
                <a:latin typeface="Arial"/>
                <a:cs typeface="Arial"/>
              </a:rPr>
              <a:t>Perth, Australia</a:t>
            </a:r>
            <a:endParaRPr lang="en-US" sz="1100" dirty="0">
              <a:solidFill>
                <a:srgbClr val="FFE100"/>
              </a:solidFill>
              <a:latin typeface="Arial"/>
              <a:cs typeface="Arial"/>
            </a:endParaRPr>
          </a:p>
        </p:txBody>
      </p:sp>
      <p:sp>
        <p:nvSpPr>
          <p:cNvPr id="68" name="Oval 67"/>
          <p:cNvSpPr>
            <a:spLocks noChangeAspect="1"/>
          </p:cNvSpPr>
          <p:nvPr/>
        </p:nvSpPr>
        <p:spPr>
          <a:xfrm>
            <a:off x="4964001" y="2749598"/>
            <a:ext cx="1310664" cy="1310664"/>
          </a:xfrm>
          <a:prstGeom prst="ellipse">
            <a:avLst/>
          </a:prstGeom>
          <a:blipFill rotWithShape="1">
            <a:blip r:embed="rId7"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>
            <a:spLocks noChangeAspect="1"/>
          </p:cNvSpPr>
          <p:nvPr/>
        </p:nvSpPr>
        <p:spPr>
          <a:xfrm>
            <a:off x="3919232" y="3447729"/>
            <a:ext cx="1310664" cy="1310664"/>
          </a:xfrm>
          <a:prstGeom prst="ellipse">
            <a:avLst/>
          </a:prstGeom>
          <a:blipFill rotWithShape="1">
            <a:blip r:embed="rId8"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>
            <a:spLocks noChangeAspect="1"/>
          </p:cNvSpPr>
          <p:nvPr/>
        </p:nvSpPr>
        <p:spPr>
          <a:xfrm>
            <a:off x="4722704" y="4174528"/>
            <a:ext cx="1310664" cy="1310664"/>
          </a:xfrm>
          <a:prstGeom prst="ellipse">
            <a:avLst/>
          </a:prstGeom>
          <a:blipFill rotWithShape="1">
            <a:blip r:embed="rId9"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>
            <a:spLocks noChangeAspect="1"/>
          </p:cNvSpPr>
          <p:nvPr/>
        </p:nvSpPr>
        <p:spPr>
          <a:xfrm>
            <a:off x="6089912" y="4099055"/>
            <a:ext cx="1310664" cy="1310664"/>
          </a:xfrm>
          <a:prstGeom prst="ellipse">
            <a:avLst/>
          </a:prstGeom>
          <a:blipFill rotWithShape="1">
            <a:blip r:embed="rId10"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3" name="Picture 82" descr="1website-header-GEM-LOGO-Simplified-CS3-01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005" y="6352605"/>
            <a:ext cx="741817" cy="340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003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6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6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6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6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6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6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8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6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6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4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6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6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6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6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60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6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6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2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7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200"/>
                            </p:stCondLst>
                            <p:childTnLst>
                              <p:par>
                                <p:cTn id="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7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2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700"/>
                            </p:stCondLst>
                            <p:childTnLst>
                              <p:par>
                                <p:cTn id="8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200"/>
                            </p:stCondLst>
                            <p:childTnLst>
                              <p:par>
                                <p:cTn id="9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7700"/>
                            </p:stCondLst>
                            <p:childTnLst>
                              <p:par>
                                <p:cTn id="9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8200"/>
                            </p:stCondLst>
                            <p:childTnLst>
                              <p:par>
                                <p:cTn id="10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8700"/>
                            </p:stCondLst>
                            <p:childTnLst>
                              <p:par>
                                <p:cTn id="1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9200"/>
                            </p:stCondLst>
                            <p:childTnLst>
                              <p:par>
                                <p:cTn id="1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9700"/>
                            </p:stCondLst>
                            <p:childTnLst>
                              <p:par>
                                <p:cTn id="117" presetID="53" presetClass="exit" presetSubtype="32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3200"/>
                            </p:stCondLst>
                            <p:childTnLst>
                              <p:par>
                                <p:cTn id="1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3700"/>
                            </p:stCondLst>
                            <p:childTnLst>
                              <p:par>
                                <p:cTn id="1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4200"/>
                            </p:stCondLst>
                            <p:childTnLst>
                              <p:par>
                                <p:cTn id="131" presetID="53" presetClass="exit" presetSubtype="32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7700"/>
                            </p:stCondLst>
                            <p:childTnLst>
                              <p:par>
                                <p:cTn id="1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8200"/>
                            </p:stCondLst>
                            <p:childTnLst>
                              <p:par>
                                <p:cTn id="1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8700"/>
                            </p:stCondLst>
                            <p:childTnLst>
                              <p:par>
                                <p:cTn id="1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9200"/>
                            </p:stCondLst>
                            <p:childTnLst>
                              <p:par>
                                <p:cTn id="1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9700"/>
                            </p:stCondLst>
                            <p:childTnLst>
                              <p:par>
                                <p:cTn id="153" presetID="53" presetClass="exit" presetSubtype="32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23200"/>
                            </p:stCondLst>
                            <p:childTnLst>
                              <p:par>
                                <p:cTn id="159" presetID="53" presetClass="exit" presetSubtype="32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6700"/>
                            </p:stCondLst>
                            <p:childTnLst>
                              <p:par>
                                <p:cTn id="165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5213 -0.03242 " pathEditMode="relative" ptsTypes="AA">
                                      <p:cBhvr>
                                        <p:cTn id="16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8700"/>
                            </p:stCondLst>
                            <p:childTnLst>
                              <p:par>
                                <p:cTn id="1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29200"/>
                            </p:stCondLst>
                            <p:childTnLst>
                              <p:par>
                                <p:cTn id="1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29700"/>
                            </p:stCondLst>
                            <p:childTnLst>
                              <p:par>
                                <p:cTn id="176" presetID="53" presetClass="exit" presetSubtype="32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33200"/>
                            </p:stCondLst>
                            <p:childTnLst>
                              <p:par>
                                <p:cTn id="1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33700"/>
                            </p:stCondLst>
                            <p:childTnLst>
                              <p:par>
                                <p:cTn id="1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34200"/>
                            </p:stCondLst>
                            <p:childTnLst>
                              <p:par>
                                <p:cTn id="190" presetID="53" presetClass="exit" presetSubtype="32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1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37700"/>
                            </p:stCondLst>
                            <p:childTnLst>
                              <p:par>
                                <p:cTn id="1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38200"/>
                            </p:stCondLst>
                            <p:childTnLst>
                              <p:par>
                                <p:cTn id="2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38700"/>
                            </p:stCondLst>
                            <p:childTnLst>
                              <p:par>
                                <p:cTn id="204" presetID="53" presetClass="exit" presetSubtype="32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5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42200"/>
                            </p:stCondLst>
                            <p:childTnLst>
                              <p:par>
                                <p:cTn id="2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42700"/>
                            </p:stCondLst>
                            <p:childTnLst>
                              <p:par>
                                <p:cTn id="2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43200"/>
                            </p:stCondLst>
                            <p:childTnLst>
                              <p:par>
                                <p:cTn id="218" presetID="53" presetClass="exit" presetSubtype="32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46700"/>
                            </p:stCondLst>
                            <p:childTnLst>
                              <p:par>
                                <p:cTn id="2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47200"/>
                            </p:stCondLst>
                            <p:childTnLst>
                              <p:par>
                                <p:cTn id="2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47700"/>
                            </p:stCondLst>
                            <p:childTnLst>
                              <p:par>
                                <p:cTn id="2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48200"/>
                            </p:stCondLst>
                            <p:childTnLst>
                              <p:par>
                                <p:cTn id="2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48700"/>
                            </p:stCondLst>
                            <p:childTnLst>
                              <p:par>
                                <p:cTn id="2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49200"/>
                            </p:stCondLst>
                            <p:childTnLst>
                              <p:par>
                                <p:cTn id="2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49700"/>
                            </p:stCondLst>
                            <p:childTnLst>
                              <p:par>
                                <p:cTn id="2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50200"/>
                            </p:stCondLst>
                            <p:childTnLst>
                              <p:par>
                                <p:cTn id="2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50700"/>
                            </p:stCondLst>
                            <p:childTnLst>
                              <p:par>
                                <p:cTn id="2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51200"/>
                            </p:stCondLst>
                            <p:childTnLst>
                              <p:par>
                                <p:cTn id="2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4" grpId="0" animBg="1"/>
      <p:bldP spid="35" grpId="0" animBg="1"/>
      <p:bldP spid="36" grpId="0" animBg="1"/>
      <p:bldP spid="37" grpId="0" animBg="1"/>
      <p:bldP spid="39" grpId="0" animBg="1"/>
      <p:bldP spid="40" grpId="0" animBg="1"/>
      <p:bldP spid="41" grpId="0" animBg="1"/>
      <p:bldP spid="49" grpId="0" animBg="1"/>
      <p:bldP spid="50" grpId="0" animBg="1"/>
      <p:bldP spid="7" grpId="0"/>
      <p:bldP spid="52" grpId="0"/>
      <p:bldP spid="53" grpId="0" animBg="1"/>
      <p:bldP spid="53" grpId="1" animBg="1"/>
      <p:bldP spid="55" grpId="0"/>
      <p:bldP spid="58" grpId="0"/>
      <p:bldP spid="61" grpId="0"/>
      <p:bldP spid="61" grpId="1"/>
      <p:bldP spid="64" grpId="0"/>
      <p:bldP spid="67" grpId="0"/>
      <p:bldP spid="70" grpId="0"/>
      <p:bldP spid="62" grpId="0" animBg="1"/>
      <p:bldP spid="62" grpId="1" animBg="1"/>
      <p:bldP spid="8" grpId="0" animBg="1"/>
      <p:bldP spid="8" grpId="1" animBg="1"/>
      <p:bldP spid="59" grpId="0" animBg="1"/>
      <p:bldP spid="59" grpId="1" animBg="1"/>
      <p:bldP spid="72" grpId="0"/>
      <p:bldP spid="74" grpId="0"/>
      <p:bldP spid="75" grpId="0"/>
      <p:bldP spid="76" grpId="0"/>
      <p:bldP spid="77" grpId="0"/>
      <p:bldP spid="78" grpId="0"/>
      <p:bldP spid="79" grpId="0"/>
      <p:bldP spid="80" grpId="0"/>
      <p:bldP spid="81" grpId="0"/>
      <p:bldP spid="82" grpId="0"/>
      <p:bldP spid="68" grpId="0" animBg="1"/>
      <p:bldP spid="68" grpId="1" animBg="1"/>
      <p:bldP spid="65" grpId="0" animBg="1"/>
      <p:bldP spid="65" grpId="1" animBg="1"/>
      <p:bldP spid="56" grpId="0" animBg="1"/>
      <p:bldP spid="56" grpId="1" animBg="1"/>
      <p:bldP spid="71" grpId="0" animBg="1"/>
      <p:bldP spid="71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1582</TotalTime>
  <Words>386</Words>
  <Application>Microsoft Macintosh PowerPoint</Application>
  <PresentationFormat>On-screen Show (4:3)</PresentationFormat>
  <Paragraphs>84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Jeph</dc:creator>
  <cp:lastModifiedBy>Jeph</cp:lastModifiedBy>
  <cp:revision>67</cp:revision>
  <dcterms:created xsi:type="dcterms:W3CDTF">2018-09-03T11:54:14Z</dcterms:created>
  <dcterms:modified xsi:type="dcterms:W3CDTF">2018-09-07T14:32:37Z</dcterms:modified>
</cp:coreProperties>
</file>