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13"/>
  </p:notesMasterIdLst>
  <p:handoutMasterIdLst>
    <p:handoutMasterId r:id="rId14"/>
  </p:handoutMasterIdLst>
  <p:sldIdLst>
    <p:sldId id="399" r:id="rId2"/>
    <p:sldId id="491" r:id="rId3"/>
    <p:sldId id="493" r:id="rId4"/>
    <p:sldId id="456" r:id="rId5"/>
    <p:sldId id="494" r:id="rId6"/>
    <p:sldId id="492" r:id="rId7"/>
    <p:sldId id="495" r:id="rId8"/>
    <p:sldId id="445" r:id="rId9"/>
    <p:sldId id="487" r:id="rId10"/>
    <p:sldId id="488" r:id="rId11"/>
    <p:sldId id="48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Kell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845"/>
    <a:srgbClr val="D04242"/>
    <a:srgbClr val="2B2958"/>
    <a:srgbClr val="11348D"/>
    <a:srgbClr val="15499F"/>
    <a:srgbClr val="185FAF"/>
    <a:srgbClr val="1B75BD"/>
    <a:srgbClr val="EB737D"/>
    <a:srgbClr val="554741"/>
    <a:srgbClr val="3B32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0" autoAdjust="0"/>
    <p:restoredTop sz="92043" autoAdjust="0"/>
  </p:normalViewPr>
  <p:slideViewPr>
    <p:cSldViewPr snapToGrid="0" snapToObjects="1" showGuides="1">
      <p:cViewPr varScale="1">
        <p:scale>
          <a:sx n="85" d="100"/>
          <a:sy n="85" d="100"/>
        </p:scale>
        <p:origin x="1050" y="6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E96-E2FB-5C4C-9361-AA0E8FF0C51A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51304-77B7-7148-94F3-424FA750C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2EE69-B6D6-5A4E-ABD8-E9B7043C839C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F34EE-564B-7840-AE98-D7E24B144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0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creativecommons.org/licenses/by-nc-nd/4.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3-1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59388"/>
            <a:ext cx="9144000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85800" y="2860675"/>
            <a:ext cx="7666038" cy="0"/>
          </a:xfrm>
          <a:prstGeom prst="line">
            <a:avLst/>
          </a:prstGeom>
          <a:ln w="28575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3538" y="211138"/>
            <a:ext cx="9366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85616" y="591801"/>
            <a:ext cx="7874900" cy="209583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85616" y="3017498"/>
            <a:ext cx="7874900" cy="2482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  <a:lvl2pPr>
              <a:defRPr>
                <a:latin typeface="TitilliumText22L Light"/>
                <a:cs typeface="TitilliumText22L Light"/>
              </a:defRPr>
            </a:lvl2pPr>
            <a:lvl3pPr>
              <a:defRPr>
                <a:latin typeface="TitilliumText22L Light"/>
                <a:cs typeface="TitilliumText22L Light"/>
              </a:defRPr>
            </a:lvl3pPr>
            <a:lvl4pPr>
              <a:defRPr>
                <a:latin typeface="TitilliumText22L Light"/>
                <a:cs typeface="TitilliumText22L Light"/>
              </a:defRPr>
            </a:lvl4pPr>
            <a:lvl5pPr>
              <a:defRPr>
                <a:latin typeface="TitilliumText22L Light"/>
                <a:cs typeface="TitilliumText22L Light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531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2-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63563" y="1501775"/>
            <a:ext cx="7967662" cy="0"/>
          </a:xfrm>
          <a:prstGeom prst="line">
            <a:avLst/>
          </a:prstGeom>
          <a:ln w="12700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220" y="134165"/>
            <a:ext cx="8261145" cy="1283474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400">
                <a:latin typeface="+mj-lt"/>
                <a:cs typeface="TitilliumText22L Light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70" y="1722689"/>
            <a:ext cx="8261144" cy="4208025"/>
          </a:xfrm>
        </p:spPr>
        <p:txBody>
          <a:bodyPr/>
          <a:lstStyle>
            <a:lvl1pPr>
              <a:lnSpc>
                <a:spcPct val="120000"/>
              </a:lnSpc>
              <a:defRPr sz="1800">
                <a:solidFill>
                  <a:srgbClr val="EB737D"/>
                </a:solidFill>
              </a:defRPr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400"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8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EM-PT-2014-02-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63563" y="1501775"/>
            <a:ext cx="7967662" cy="0"/>
          </a:xfrm>
          <a:prstGeom prst="line">
            <a:avLst/>
          </a:prstGeom>
          <a:ln w="12700" cmpd="sng">
            <a:solidFill>
              <a:srgbClr val="EB737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965" y="1674423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706" y="1674423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9888" y="134165"/>
            <a:ext cx="8261145" cy="1283474"/>
          </a:xfrm>
          <a:ln>
            <a:noFill/>
          </a:ln>
        </p:spPr>
        <p:txBody>
          <a:bodyPr rtlCol="0">
            <a:normAutofit/>
          </a:bodyPr>
          <a:lstStyle>
            <a:lvl1pPr>
              <a:defRPr lang="en-US" sz="2400">
                <a:latin typeface="+mj-lt"/>
                <a:cs typeface="TitilliumText22L Light"/>
              </a:defRPr>
            </a:lvl1pPr>
          </a:lstStyle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4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M-PT-2014-02-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67413"/>
            <a:ext cx="91440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30033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3423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 userDrawn="1"/>
        </p:nvSpPr>
        <p:spPr>
          <a:xfrm>
            <a:off x="-2617569" y="5227733"/>
            <a:ext cx="3756235" cy="4809156"/>
          </a:xfrm>
          <a:prstGeom prst="arc">
            <a:avLst/>
          </a:prstGeom>
          <a:ln w="76200" cmpd="sng">
            <a:solidFill>
              <a:srgbClr val="AF7319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 userDrawn="1"/>
        </p:nvSpPr>
        <p:spPr>
          <a:xfrm>
            <a:off x="-2871569" y="5610225"/>
            <a:ext cx="3756235" cy="4809156"/>
          </a:xfrm>
          <a:prstGeom prst="arc">
            <a:avLst/>
          </a:prstGeom>
          <a:ln w="76200" cmpd="sng">
            <a:solidFill>
              <a:srgbClr val="AF7319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Arc 7"/>
          <p:cNvSpPr/>
          <p:nvPr userDrawn="1"/>
        </p:nvSpPr>
        <p:spPr>
          <a:xfrm>
            <a:off x="-1303288" y="6356351"/>
            <a:ext cx="1760488" cy="2253976"/>
          </a:xfrm>
          <a:prstGeom prst="arc">
            <a:avLst/>
          </a:prstGeom>
          <a:ln w="76200" cmpd="sng">
            <a:solidFill>
              <a:srgbClr val="AF7319">
                <a:alpha val="2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2BB9CF6-80A4-EC4E-A32F-243BB5479E4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EF516547-6B58-A84E-8754-6B9A03ACC9E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EM-Logo_Standard_Colour_NoBackground.png"/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8" y="6125741"/>
            <a:ext cx="1036478" cy="7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5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419100"/>
            <a:ext cx="787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844800"/>
            <a:ext cx="78740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GB" sz="4400" kern="1200" dirty="0">
          <a:solidFill>
            <a:srgbClr val="554741"/>
          </a:solidFill>
          <a:latin typeface="+mj-lt"/>
          <a:ea typeface="ＭＳ Ｐゴシック" charset="0"/>
          <a:cs typeface="TitilliumText22L X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4741"/>
          </a:solidFill>
          <a:latin typeface="TitilliumText22L XBold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GB" sz="2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en-GB" sz="16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GB" sz="16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en-US" sz="1000" kern="1200">
          <a:solidFill>
            <a:srgbClr val="EB737D"/>
          </a:solidFill>
          <a:latin typeface="+mn-lt"/>
          <a:ea typeface="ＭＳ Ｐゴシック" charset="0"/>
          <a:cs typeface="TitilliumText22L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18" Type="http://schemas.openxmlformats.org/officeDocument/2006/relationships/image" Target="../media/image22.jpg"/><Relationship Id="rId26" Type="http://schemas.openxmlformats.org/officeDocument/2006/relationships/image" Target="../media/image30.jpg"/><Relationship Id="rId39" Type="http://schemas.openxmlformats.org/officeDocument/2006/relationships/image" Target="../media/image43.jpeg"/><Relationship Id="rId3" Type="http://schemas.openxmlformats.org/officeDocument/2006/relationships/image" Target="../media/image7.jpg"/><Relationship Id="rId21" Type="http://schemas.openxmlformats.org/officeDocument/2006/relationships/image" Target="../media/image25.jpg"/><Relationship Id="rId34" Type="http://schemas.openxmlformats.org/officeDocument/2006/relationships/image" Target="../media/image38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jpg"/><Relationship Id="rId38" Type="http://schemas.openxmlformats.org/officeDocument/2006/relationships/image" Target="../media/image42.gif"/><Relationship Id="rId2" Type="http://schemas.openxmlformats.org/officeDocument/2006/relationships/image" Target="../media/image6.jpg"/><Relationship Id="rId16" Type="http://schemas.openxmlformats.org/officeDocument/2006/relationships/image" Target="../media/image20.jpg"/><Relationship Id="rId20" Type="http://schemas.openxmlformats.org/officeDocument/2006/relationships/image" Target="../media/image24.png"/><Relationship Id="rId29" Type="http://schemas.openxmlformats.org/officeDocument/2006/relationships/image" Target="../media/image33.jpg"/><Relationship Id="rId41" Type="http://schemas.openxmlformats.org/officeDocument/2006/relationships/image" Target="../media/image4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24" Type="http://schemas.openxmlformats.org/officeDocument/2006/relationships/image" Target="../media/image28.png"/><Relationship Id="rId32" Type="http://schemas.openxmlformats.org/officeDocument/2006/relationships/image" Target="../media/image36.jpg"/><Relationship Id="rId37" Type="http://schemas.openxmlformats.org/officeDocument/2006/relationships/image" Target="../media/image41.jpeg"/><Relationship Id="rId40" Type="http://schemas.openxmlformats.org/officeDocument/2006/relationships/image" Target="../media/image44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jpg"/><Relationship Id="rId28" Type="http://schemas.openxmlformats.org/officeDocument/2006/relationships/image" Target="../media/image32.jpg"/><Relationship Id="rId36" Type="http://schemas.openxmlformats.org/officeDocument/2006/relationships/image" Target="../media/image40.png"/><Relationship Id="rId10" Type="http://schemas.openxmlformats.org/officeDocument/2006/relationships/image" Target="../media/image14.jpg"/><Relationship Id="rId19" Type="http://schemas.openxmlformats.org/officeDocument/2006/relationships/image" Target="../media/image23.png"/><Relationship Id="rId31" Type="http://schemas.openxmlformats.org/officeDocument/2006/relationships/image" Target="../media/image35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png"/><Relationship Id="rId22" Type="http://schemas.openxmlformats.org/officeDocument/2006/relationships/image" Target="../media/image26.jp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 descr="DSC_0252_edit.JPG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55" t="-6631" r="1682" b="34072"/>
          <a:stretch/>
        </p:blipFill>
        <p:spPr bwMode="auto">
          <a:xfrm>
            <a:off x="0" y="367272"/>
            <a:ext cx="9144000" cy="456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550037"/>
            <a:ext cx="9144000" cy="1959355"/>
          </a:xfrm>
          <a:prstGeom prst="rect">
            <a:avLst/>
          </a:prstGeom>
          <a:solidFill>
            <a:schemeClr val="accent6">
              <a:lumMod val="50000"/>
              <a:alpha val="5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16" y="1413556"/>
            <a:ext cx="7874900" cy="209583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GEM Partnership Workshop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616" y="3545970"/>
            <a:ext cx="7874900" cy="12961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29 November 2017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Pavia, Italy</a:t>
            </a:r>
          </a:p>
        </p:txBody>
      </p:sp>
    </p:spTree>
    <p:extLst>
      <p:ext uri="{BB962C8B-B14F-4D97-AF65-F5344CB8AC3E}">
        <p14:creationId xmlns:p14="http://schemas.microsoft.com/office/powerpoint/2010/main" val="33589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AFC768B-7C96-4B4F-A9DB-23141F1BB7F7.JPG"/>
          <p:cNvPicPr>
            <a:picLocks noChangeAspect="1"/>
          </p:cNvPicPr>
          <p:nvPr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0" y="0"/>
            <a:ext cx="4572000" cy="685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Straight Connector 13"/>
          <p:cNvCxnSpPr/>
          <p:nvPr/>
        </p:nvCxnSpPr>
        <p:spPr>
          <a:xfrm>
            <a:off x="4613763" y="0"/>
            <a:ext cx="0" cy="6858000"/>
          </a:xfrm>
          <a:prstGeom prst="line">
            <a:avLst/>
          </a:prstGeom>
          <a:ln w="76200" cmpd="sng">
            <a:solidFill>
              <a:srgbClr val="AF73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7292" y="972149"/>
            <a:ext cx="319504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5982"/>
                </a:solidFill>
                <a:latin typeface="+mj-lt"/>
                <a:cs typeface="Helvetica Neue Bold Condensed"/>
              </a:rPr>
              <a:t>Applying Science</a:t>
            </a:r>
            <a:endParaRPr lang="en-US" sz="3200" dirty="0">
              <a:solidFill>
                <a:srgbClr val="225982"/>
              </a:solidFill>
              <a:latin typeface="+mj-lt"/>
              <a:cs typeface="Helvetica Neue Bold Condense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9041" y="0"/>
            <a:ext cx="4494959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23122" y="2323895"/>
            <a:ext cx="2151875" cy="0"/>
          </a:xfrm>
          <a:prstGeom prst="line">
            <a:avLst/>
          </a:prstGeom>
          <a:ln w="76200" cmpd="sng">
            <a:solidFill>
              <a:srgbClr val="AF73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7292" y="2419330"/>
            <a:ext cx="35454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 Neue Thin"/>
                <a:cs typeface="Helvetica Neue Thin"/>
              </a:rPr>
              <a:t>Applying science in collaboration with the community; Shared ownership; Global disaster risk reduction (DRR)</a:t>
            </a:r>
            <a:endParaRPr lang="en-US" sz="2000" dirty="0">
              <a:latin typeface="Helvetica Neue Thin"/>
              <a:cs typeface="Helvetica Neue Thi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2005" y="1509618"/>
            <a:ext cx="3911426" cy="405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buClr>
                <a:srgbClr val="AF7319"/>
              </a:buClr>
              <a:buSzPct val="115000"/>
              <a:buFont typeface="Courier New"/>
              <a:buChar char="o"/>
            </a:pPr>
            <a:r>
              <a:rPr lang="en-US" sz="20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Using OQ tools and information for Risk Assessment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Urban risk assessment and disaster risk reduction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Probabilistic hazard modeling for building codes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Sendai Framework Risk Indicators and Monitoring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Risk to Critical facilities and Cultural Heritage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Capacity building and teaching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62005" y="970952"/>
            <a:ext cx="25610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Key activities</a:t>
            </a:r>
            <a:endParaRPr lang="en-US" sz="32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292" y="721242"/>
            <a:ext cx="1898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Helvetica Neue Thin"/>
              </a:rPr>
              <a:t>Future Program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233615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1503.jpg"/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7921"/>
            <a:ext cx="4613763" cy="6865921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Straight Connector 13"/>
          <p:cNvCxnSpPr/>
          <p:nvPr/>
        </p:nvCxnSpPr>
        <p:spPr>
          <a:xfrm>
            <a:off x="4613763" y="0"/>
            <a:ext cx="0" cy="6858000"/>
          </a:xfrm>
          <a:prstGeom prst="line">
            <a:avLst/>
          </a:prstGeom>
          <a:ln w="76200" cmpd="sng">
            <a:solidFill>
              <a:srgbClr val="AF73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7291" y="955995"/>
            <a:ext cx="34724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5982"/>
                </a:solidFill>
                <a:latin typeface="+mj-lt"/>
                <a:cs typeface="Helvetica Neue Bold Condensed"/>
              </a:rPr>
              <a:t>Advancing Science</a:t>
            </a:r>
            <a:endParaRPr lang="en-US" sz="3200" dirty="0">
              <a:solidFill>
                <a:srgbClr val="225982"/>
              </a:solidFill>
              <a:latin typeface="+mj-lt"/>
              <a:cs typeface="Helvetica Neue Bold Condense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9041" y="-7921"/>
            <a:ext cx="4494959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23123" y="2366427"/>
            <a:ext cx="2151875" cy="0"/>
          </a:xfrm>
          <a:prstGeom prst="line">
            <a:avLst/>
          </a:prstGeom>
          <a:ln w="76200" cmpd="sng">
            <a:solidFill>
              <a:srgbClr val="AF73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7293" y="2470580"/>
            <a:ext cx="3224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 Neue Thin"/>
                <a:cs typeface="Helvetica Neue Thin"/>
              </a:rPr>
              <a:t>Extending capabilities, approaches into new areas/markets</a:t>
            </a:r>
            <a:endParaRPr lang="en-US" sz="2000" dirty="0">
              <a:latin typeface="Helvetica Neue Thin"/>
              <a:cs typeface="Helvetica Neue Thin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7292" y="721242"/>
            <a:ext cx="1898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Helvetica Neue Thin"/>
              </a:rPr>
              <a:t>Future Program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Helvetica Neue Thin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62005" y="998241"/>
            <a:ext cx="25610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Key activities</a:t>
            </a:r>
            <a:endParaRPr lang="en-US" sz="32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62005" y="1536907"/>
            <a:ext cx="3911426" cy="3636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Courier New"/>
              <a:buChar char="o"/>
            </a:pPr>
            <a:r>
              <a:rPr lang="en-US" sz="20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Research and technical development to expand our solution space</a:t>
            </a:r>
            <a:endParaRPr lang="en-US" sz="20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Next generation earthquake hazard and cascading risk</a:t>
            </a:r>
            <a:endParaRPr lang="en-US" sz="20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Multi-hazard risk assessment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Recovery </a:t>
            </a: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and </a:t>
            </a:r>
            <a:r>
              <a:rPr lang="en-US" sz="20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resilience modeling</a:t>
            </a:r>
            <a:endParaRPr lang="en-US" sz="2000" dirty="0">
              <a:solidFill>
                <a:srgbClr val="FFFFFF"/>
              </a:solidFill>
              <a:latin typeface="Helvetica Neue Thin"/>
              <a:cs typeface="Helvetica Neue Thin"/>
            </a:endParaRP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Dynamic Exposure and Future </a:t>
            </a:r>
            <a:r>
              <a:rPr lang="en-US" sz="20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Risk</a:t>
            </a:r>
            <a:endParaRPr lang="en-US" sz="2000" dirty="0">
              <a:solidFill>
                <a:srgbClr val="FFFFFF"/>
              </a:solidFill>
              <a:latin typeface="Helvetica Neue Thin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18886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341451" y="496672"/>
            <a:ext cx="8527182" cy="5790619"/>
            <a:chOff x="341451" y="496672"/>
            <a:chExt cx="8527182" cy="5790619"/>
          </a:xfrm>
        </p:grpSpPr>
        <p:pic>
          <p:nvPicPr>
            <p:cNvPr id="2" name="Shape 58" descr="GiroJ.jpg"/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3890" y="1281517"/>
              <a:ext cx="815830" cy="6654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Shape 60" descr="Air.jpg.170x100_q85_crop.jpg"/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28457" y="586912"/>
              <a:ext cx="1018988" cy="7992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Shape 61" descr="munichre.jpg.170x100_q85_crop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3978" y="496672"/>
              <a:ext cx="1155918" cy="906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Shape 62" descr="zurich.jpg.170x100_q85_crop.jpg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02733" y="594984"/>
              <a:ext cx="905223" cy="7099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Shape 63" descr="EUCENTRE.jpg.170x100_q85_crop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91422" y="539951"/>
              <a:ext cx="1138738" cy="89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Shape 64" descr="hannoverRe.jpg"/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0086" y="617329"/>
              <a:ext cx="905222" cy="738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Shape 65" descr="FMGlobal.jpg"/>
            <p:cNvPicPr preferRelativeResize="0"/>
            <p:nvPr/>
          </p:nvPicPr>
          <p:blipFill rotWithShape="1">
            <a:blip r:embed="rId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9197" y="617329"/>
              <a:ext cx="905222" cy="738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66" descr="sur_170x104.jpg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0526" y="1254117"/>
              <a:ext cx="972622" cy="793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7" descr="arup.jpg"/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00038" y="1355705"/>
              <a:ext cx="756096" cy="6167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68" descr="OYO_1.jpg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7125" y="1281607"/>
              <a:ext cx="905222" cy="738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69" descr="Nephila.jpg"/>
            <p:cNvPicPr preferRelativeResize="0"/>
            <p:nvPr/>
          </p:nvPicPr>
          <p:blipFill rotWithShape="1">
            <a:blip r:embed="rId1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63338" y="1281607"/>
              <a:ext cx="905222" cy="7383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70" descr="Ren-re-02.png"/>
            <p:cNvPicPr preferRelativeResize="0"/>
            <p:nvPr/>
          </p:nvPicPr>
          <p:blipFill rotWithShape="1">
            <a:blip r:embed="rId1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94139" y="1318063"/>
              <a:ext cx="904908" cy="665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71"/>
            <p:cNvSpPr/>
            <p:nvPr/>
          </p:nvSpPr>
          <p:spPr>
            <a:xfrm>
              <a:off x="7687228" y="1006892"/>
              <a:ext cx="1097582" cy="6976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4741"/>
                </a:buClr>
                <a:buSzPct val="25000"/>
                <a:buFont typeface="Calibri"/>
                <a:buNone/>
              </a:pPr>
              <a:r>
                <a:rPr lang="en-US" sz="1400" b="1" i="0" u="none" strike="noStrike" cap="none" dirty="0">
                  <a:solidFill>
                    <a:srgbClr val="554741"/>
                  </a:solidFill>
                  <a:latin typeface="Calibri"/>
                  <a:ea typeface="Calibri"/>
                  <a:cs typeface="Calibri"/>
                  <a:sym typeface="Calibri"/>
                </a:rPr>
                <a:t>Private Participants</a:t>
              </a:r>
            </a:p>
          </p:txBody>
        </p:sp>
        <p:sp>
          <p:nvSpPr>
            <p:cNvPr id="15" name="Shape 72"/>
            <p:cNvSpPr/>
            <p:nvPr/>
          </p:nvSpPr>
          <p:spPr>
            <a:xfrm>
              <a:off x="7687229" y="2896293"/>
              <a:ext cx="1097581" cy="6976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4741"/>
                </a:buClr>
                <a:buSzPct val="25000"/>
                <a:buFont typeface="Calibri"/>
                <a:buNone/>
              </a:pPr>
              <a:r>
                <a:rPr lang="en-US" sz="1400" b="1" i="0" u="none" strike="noStrike" cap="none" dirty="0">
                  <a:solidFill>
                    <a:srgbClr val="554741"/>
                  </a:solidFill>
                  <a:latin typeface="Calibri"/>
                  <a:ea typeface="Calibri"/>
                  <a:cs typeface="Calibri"/>
                  <a:sym typeface="Calibri"/>
                </a:rPr>
                <a:t>Public Participants</a:t>
              </a:r>
            </a:p>
          </p:txBody>
        </p:sp>
        <p:pic>
          <p:nvPicPr>
            <p:cNvPr id="16" name="Shape 73" descr="aus.png"/>
            <p:cNvPicPr preferRelativeResize="0"/>
            <p:nvPr/>
          </p:nvPicPr>
          <p:blipFill rotWithShape="1">
            <a:blip r:embed="rId1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211" y="2354472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Shape 74" descr="chile.png"/>
            <p:cNvPicPr preferRelativeResize="0"/>
            <p:nvPr/>
          </p:nvPicPr>
          <p:blipFill rotWithShape="1">
            <a:blip r:embed="rId1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17403" y="2389904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75" descr="sg_170x104.jpg"/>
            <p:cNvPicPr preferRelativeResize="0"/>
            <p:nvPr/>
          </p:nvPicPr>
          <p:blipFill rotWithShape="1">
            <a:blip r:embed="rId1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37798" y="2389904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76" descr="gfz.png"/>
            <p:cNvPicPr preferRelativeResize="0"/>
            <p:nvPr/>
          </p:nvPicPr>
          <p:blipFill rotWithShape="1">
            <a:blip r:embed="rId1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2035" y="2389904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77" descr="pcn.jpg"/>
            <p:cNvPicPr preferRelativeResize="0"/>
            <p:nvPr/>
          </p:nvPicPr>
          <p:blipFill rotWithShape="1">
            <a:blip r:embed="rId1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9244" y="2389904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78" descr="nied.png"/>
            <p:cNvPicPr preferRelativeResize="0"/>
            <p:nvPr/>
          </p:nvPicPr>
          <p:blipFill rotWithShape="1">
            <a:blip r:embed="rId1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71576" y="2389904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79" descr="nset.png"/>
            <p:cNvPicPr preferRelativeResize="0"/>
            <p:nvPr/>
          </p:nvPicPr>
          <p:blipFill rotWithShape="1">
            <a:blip r:embed="rId2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2299" y="2389904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81" descr="RCN.jpg"/>
            <p:cNvPicPr preferRelativeResize="0"/>
            <p:nvPr/>
          </p:nvPicPr>
          <p:blipFill rotWithShape="1">
            <a:blip r:embed="rId2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05302" y="3271072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82" descr="swiss_1.jpg"/>
            <p:cNvPicPr preferRelativeResize="0"/>
            <p:nvPr/>
          </p:nvPicPr>
          <p:blipFill rotWithShape="1">
            <a:blip r:embed="rId2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16060" y="3271072"/>
              <a:ext cx="714561" cy="5828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83" descr="tem.jpg"/>
            <p:cNvPicPr preferRelativeResize="0"/>
            <p:nvPr/>
          </p:nvPicPr>
          <p:blipFill rotWithShape="1">
            <a:blip r:embed="rId2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451" y="3357960"/>
              <a:ext cx="501521" cy="409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Shape 84" descr="TCIP-01.png"/>
            <p:cNvPicPr preferRelativeResize="0"/>
            <p:nvPr/>
          </p:nvPicPr>
          <p:blipFill rotWithShape="1">
            <a:blip r:embed="rId2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88518" y="3282281"/>
              <a:ext cx="687078" cy="560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86" descr="FUNVISIS_GEM_logo.png"/>
            <p:cNvPicPr preferRelativeResize="0"/>
            <p:nvPr/>
          </p:nvPicPr>
          <p:blipFill rotWithShape="1">
            <a:blip r:embed="rId2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79197" y="3245107"/>
              <a:ext cx="714561" cy="560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Shape 87"/>
            <p:cNvSpPr/>
            <p:nvPr/>
          </p:nvSpPr>
          <p:spPr>
            <a:xfrm>
              <a:off x="439112" y="2937331"/>
              <a:ext cx="599667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Australia</a:t>
              </a:r>
            </a:p>
          </p:txBody>
        </p:sp>
        <p:sp>
          <p:nvSpPr>
            <p:cNvPr id="29" name="Shape 88"/>
            <p:cNvSpPr/>
            <p:nvPr/>
          </p:nvSpPr>
          <p:spPr>
            <a:xfrm>
              <a:off x="2270491" y="2950072"/>
              <a:ext cx="417245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Chile</a:t>
              </a:r>
            </a:p>
          </p:txBody>
        </p:sp>
        <p:sp>
          <p:nvSpPr>
            <p:cNvPr id="30" name="Shape 89"/>
            <p:cNvSpPr/>
            <p:nvPr/>
          </p:nvSpPr>
          <p:spPr>
            <a:xfrm>
              <a:off x="3055705" y="2950072"/>
              <a:ext cx="628802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Colombia</a:t>
              </a:r>
            </a:p>
          </p:txBody>
        </p:sp>
        <p:sp>
          <p:nvSpPr>
            <p:cNvPr id="31" name="Shape 90"/>
            <p:cNvSpPr/>
            <p:nvPr/>
          </p:nvSpPr>
          <p:spPr>
            <a:xfrm>
              <a:off x="3954894" y="2950072"/>
              <a:ext cx="620683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Germany</a:t>
              </a:r>
            </a:p>
          </p:txBody>
        </p:sp>
        <p:sp>
          <p:nvSpPr>
            <p:cNvPr id="32" name="Shape 91"/>
            <p:cNvSpPr/>
            <p:nvPr/>
          </p:nvSpPr>
          <p:spPr>
            <a:xfrm>
              <a:off x="4941072" y="2950072"/>
              <a:ext cx="389850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Italy</a:t>
              </a:r>
            </a:p>
          </p:txBody>
        </p:sp>
        <p:sp>
          <p:nvSpPr>
            <p:cNvPr id="33" name="Shape 92"/>
            <p:cNvSpPr/>
            <p:nvPr/>
          </p:nvSpPr>
          <p:spPr>
            <a:xfrm>
              <a:off x="5906572" y="2950072"/>
              <a:ext cx="453312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Japan</a:t>
              </a:r>
            </a:p>
          </p:txBody>
        </p:sp>
        <p:sp>
          <p:nvSpPr>
            <p:cNvPr id="34" name="Shape 93"/>
            <p:cNvSpPr/>
            <p:nvPr/>
          </p:nvSpPr>
          <p:spPr>
            <a:xfrm>
              <a:off x="6773081" y="2950072"/>
              <a:ext cx="459004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Nepal</a:t>
              </a:r>
            </a:p>
          </p:txBody>
        </p:sp>
        <p:sp>
          <p:nvSpPr>
            <p:cNvPr id="35" name="Shape 94"/>
            <p:cNvSpPr/>
            <p:nvPr/>
          </p:nvSpPr>
          <p:spPr>
            <a:xfrm>
              <a:off x="341451" y="3831594"/>
              <a:ext cx="794997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New Zealand</a:t>
              </a:r>
            </a:p>
          </p:txBody>
        </p:sp>
        <p:sp>
          <p:nvSpPr>
            <p:cNvPr id="36" name="Shape 95"/>
            <p:cNvSpPr/>
            <p:nvPr/>
          </p:nvSpPr>
          <p:spPr>
            <a:xfrm>
              <a:off x="1399683" y="3831594"/>
              <a:ext cx="550301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Norway</a:t>
              </a:r>
            </a:p>
          </p:txBody>
        </p:sp>
        <p:sp>
          <p:nvSpPr>
            <p:cNvPr id="37" name="Shape 96"/>
            <p:cNvSpPr/>
            <p:nvPr/>
          </p:nvSpPr>
          <p:spPr>
            <a:xfrm>
              <a:off x="2200002" y="3831594"/>
              <a:ext cx="731653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Switzerland</a:t>
              </a:r>
            </a:p>
          </p:txBody>
        </p:sp>
        <p:sp>
          <p:nvSpPr>
            <p:cNvPr id="38" name="Shape 97"/>
            <p:cNvSpPr/>
            <p:nvPr/>
          </p:nvSpPr>
          <p:spPr>
            <a:xfrm>
              <a:off x="3200401" y="3831594"/>
              <a:ext cx="521108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Taiwan</a:t>
              </a:r>
            </a:p>
          </p:txBody>
        </p:sp>
        <p:sp>
          <p:nvSpPr>
            <p:cNvPr id="39" name="Shape 98"/>
            <p:cNvSpPr/>
            <p:nvPr/>
          </p:nvSpPr>
          <p:spPr>
            <a:xfrm>
              <a:off x="4079086" y="3831594"/>
              <a:ext cx="505265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Turkey</a:t>
              </a:r>
            </a:p>
          </p:txBody>
        </p:sp>
        <p:sp>
          <p:nvSpPr>
            <p:cNvPr id="40" name="Shape 99"/>
            <p:cNvSpPr/>
            <p:nvPr/>
          </p:nvSpPr>
          <p:spPr>
            <a:xfrm>
              <a:off x="4857065" y="3831594"/>
              <a:ext cx="943775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United Kingdom</a:t>
              </a:r>
            </a:p>
          </p:txBody>
        </p:sp>
        <p:sp>
          <p:nvSpPr>
            <p:cNvPr id="41" name="Shape 100"/>
            <p:cNvSpPr/>
            <p:nvPr/>
          </p:nvSpPr>
          <p:spPr>
            <a:xfrm>
              <a:off x="6687933" y="3830962"/>
              <a:ext cx="668927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Venezuela</a:t>
              </a:r>
            </a:p>
          </p:txBody>
        </p:sp>
        <p:sp>
          <p:nvSpPr>
            <p:cNvPr id="42" name="Shape 101"/>
            <p:cNvSpPr/>
            <p:nvPr/>
          </p:nvSpPr>
          <p:spPr>
            <a:xfrm>
              <a:off x="7687229" y="5774738"/>
              <a:ext cx="1181404" cy="41036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4741"/>
                </a:buClr>
                <a:buSzPct val="25000"/>
                <a:buFont typeface="Calibri"/>
                <a:buNone/>
              </a:pPr>
              <a:r>
                <a:rPr lang="en-US" sz="1400" b="1" i="0" u="none" strike="noStrike" cap="none" dirty="0">
                  <a:solidFill>
                    <a:srgbClr val="554741"/>
                  </a:solidFill>
                  <a:latin typeface="Calibri"/>
                  <a:ea typeface="Calibri"/>
                  <a:cs typeface="Calibri"/>
                  <a:sym typeface="Calibri"/>
                </a:rPr>
                <a:t>Associates</a:t>
              </a:r>
            </a:p>
          </p:txBody>
        </p:sp>
        <p:pic>
          <p:nvPicPr>
            <p:cNvPr id="43" name="Shape 102" descr="cssc.jpg"/>
            <p:cNvPicPr preferRelativeResize="0"/>
            <p:nvPr/>
          </p:nvPicPr>
          <p:blipFill rotWithShape="1">
            <a:blip r:embed="rId2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211" y="5711491"/>
              <a:ext cx="637568" cy="5200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Shape 103" descr="EERI_GEM.png"/>
            <p:cNvPicPr preferRelativeResize="0"/>
            <p:nvPr/>
          </p:nvPicPr>
          <p:blipFill rotWithShape="1">
            <a:blip r:embed="rId2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4538" y="5720639"/>
              <a:ext cx="639738" cy="5017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Shape 104" descr="iaee.jpg"/>
            <p:cNvPicPr preferRelativeResize="0"/>
            <p:nvPr/>
          </p:nvPicPr>
          <p:blipFill rotWithShape="1">
            <a:blip r:embed="rId28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10034" y="5710606"/>
              <a:ext cx="639738" cy="521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Shape 105" descr="iaspei.jpg"/>
            <p:cNvPicPr preferRelativeResize="0"/>
            <p:nvPr/>
          </p:nvPicPr>
          <p:blipFill rotWithShape="1">
            <a:blip r:embed="rId2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15531" y="5710606"/>
              <a:ext cx="639738" cy="521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Shape 106" descr="IRDRICSU.png"/>
            <p:cNvPicPr preferRelativeResize="0"/>
            <p:nvPr/>
          </p:nvPicPr>
          <p:blipFill rotWithShape="1">
            <a:blip r:embed="rId3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21027" y="5655748"/>
              <a:ext cx="1057963" cy="6315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Shape 107" descr="istructe.jpg"/>
            <p:cNvPicPr preferRelativeResize="0"/>
            <p:nvPr/>
          </p:nvPicPr>
          <p:blipFill rotWithShape="1">
            <a:blip r:embed="rId3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44747" y="5756584"/>
              <a:ext cx="571068" cy="465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" name="Shape 108" descr="OECD.jpg"/>
            <p:cNvPicPr preferRelativeResize="0"/>
            <p:nvPr/>
          </p:nvPicPr>
          <p:blipFill rotWithShape="1">
            <a:blip r:embed="rId3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1574" y="5756584"/>
              <a:ext cx="571068" cy="465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Shape 109" descr="Unesco.jpg"/>
            <p:cNvPicPr preferRelativeResize="0"/>
            <p:nvPr/>
          </p:nvPicPr>
          <p:blipFill rotWithShape="1">
            <a:blip r:embed="rId3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8402" y="5756584"/>
              <a:ext cx="571068" cy="465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Shape 110" descr="ISDR.jpg"/>
            <p:cNvPicPr preferRelativeResize="0"/>
            <p:nvPr/>
          </p:nvPicPr>
          <p:blipFill rotWithShape="1">
            <a:blip r:embed="rId3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55229" y="5756584"/>
              <a:ext cx="571068" cy="465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Shape 111" descr="worldbank_2.jpg"/>
            <p:cNvPicPr preferRelativeResize="0"/>
            <p:nvPr/>
          </p:nvPicPr>
          <p:blipFill rotWithShape="1">
            <a:blip r:embed="rId3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92054" y="5756584"/>
              <a:ext cx="571068" cy="465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Shape 112" descr="cssc.jpg"/>
            <p:cNvPicPr preferRelativeResize="0"/>
            <p:nvPr/>
          </p:nvPicPr>
          <p:blipFill rotWithShape="1">
            <a:blip r:embed="rId26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43790" y="4602082"/>
              <a:ext cx="818361" cy="667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Shape 113" descr="USAID-04.png"/>
            <p:cNvPicPr preferRelativeResize="0"/>
            <p:nvPr/>
          </p:nvPicPr>
          <p:blipFill rotWithShape="1">
            <a:blip r:embed="rId36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18402" y="3204837"/>
              <a:ext cx="1111916" cy="76413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Shape 114"/>
            <p:cNvSpPr/>
            <p:nvPr/>
          </p:nvSpPr>
          <p:spPr>
            <a:xfrm>
              <a:off x="7687229" y="4598012"/>
              <a:ext cx="959862" cy="6976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4741"/>
                </a:buClr>
                <a:buSzPct val="25000"/>
                <a:buFont typeface="Calibri"/>
                <a:buNone/>
              </a:pPr>
              <a:r>
                <a:rPr lang="en-US" sz="1400" b="1" i="0" u="none" strike="noStrike" cap="none" dirty="0">
                  <a:solidFill>
                    <a:srgbClr val="554741"/>
                  </a:solidFill>
                  <a:latin typeface="Calibri"/>
                  <a:ea typeface="Calibri"/>
                  <a:cs typeface="Calibri"/>
                  <a:sym typeface="Calibri"/>
                </a:rPr>
                <a:t>Project Partners</a:t>
              </a:r>
            </a:p>
          </p:txBody>
        </p:sp>
        <p:pic>
          <p:nvPicPr>
            <p:cNvPr id="56" name="Shape 115" descr="SwissRe.jpg.170x100_q85_crop.jpg"/>
            <p:cNvPicPr preferRelativeResize="0"/>
            <p:nvPr/>
          </p:nvPicPr>
          <p:blipFill rotWithShape="1">
            <a:blip r:embed="rId3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2326" y="4624712"/>
              <a:ext cx="828344" cy="649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Shape 116" descr="OYO_1.jpg"/>
            <p:cNvPicPr preferRelativeResize="0"/>
            <p:nvPr/>
          </p:nvPicPr>
          <p:blipFill rotWithShape="1">
            <a:blip r:embed="rId11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8059" y="4598012"/>
              <a:ext cx="828343" cy="67566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8" name="Shape 117"/>
            <p:cNvCxnSpPr/>
            <p:nvPr/>
          </p:nvCxnSpPr>
          <p:spPr>
            <a:xfrm>
              <a:off x="383978" y="2128115"/>
              <a:ext cx="7079144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Shape 118"/>
            <p:cNvCxnSpPr/>
            <p:nvPr/>
          </p:nvCxnSpPr>
          <p:spPr>
            <a:xfrm>
              <a:off x="383978" y="4397555"/>
              <a:ext cx="7080034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Shape 119"/>
            <p:cNvCxnSpPr/>
            <p:nvPr/>
          </p:nvCxnSpPr>
          <p:spPr>
            <a:xfrm>
              <a:off x="383978" y="5491955"/>
              <a:ext cx="7080034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61" name="Picture 60">
              <a:extLst>
                <a:ext uri="{FF2B5EF4-FFF2-40B4-BE49-F238E27FC236}">
                  <a16:creationId xmlns="" xmlns:a16="http://schemas.microsoft.com/office/drawing/2014/main" id="{F6D8326C-63DC-4EBF-8D3D-832BE8B23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3096" y="3304887"/>
              <a:ext cx="228850" cy="51206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="" xmlns:a16="http://schemas.microsoft.com/office/drawing/2014/main" id="{8A838A84-E5A9-4678-8218-C4EFAC120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6590" y="3346915"/>
              <a:ext cx="446401" cy="414528"/>
            </a:xfrm>
            <a:prstGeom prst="rect">
              <a:avLst/>
            </a:prstGeom>
          </p:spPr>
        </p:pic>
        <p:sp>
          <p:nvSpPr>
            <p:cNvPr id="63" name="Shape 100">
              <a:extLst>
                <a:ext uri="{FF2B5EF4-FFF2-40B4-BE49-F238E27FC236}">
                  <a16:creationId xmlns="" xmlns:a16="http://schemas.microsoft.com/office/drawing/2014/main" id="{51B968F5-20B9-462A-B310-6A8924396BD2}"/>
                </a:ext>
              </a:extLst>
            </p:cNvPr>
            <p:cNvSpPr/>
            <p:nvPr/>
          </p:nvSpPr>
          <p:spPr>
            <a:xfrm>
              <a:off x="5891388" y="3830962"/>
              <a:ext cx="668927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USA</a:t>
              </a:r>
            </a:p>
          </p:txBody>
        </p:sp>
        <p:pic>
          <p:nvPicPr>
            <p:cNvPr id="64" name="Picture 63" descr="NRCan-logo.png"/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5772" y="2563691"/>
              <a:ext cx="1003629" cy="366016"/>
            </a:xfrm>
            <a:prstGeom prst="rect">
              <a:avLst/>
            </a:prstGeom>
          </p:spPr>
        </p:pic>
        <p:sp>
          <p:nvSpPr>
            <p:cNvPr id="65" name="Shape 87"/>
            <p:cNvSpPr/>
            <p:nvPr/>
          </p:nvSpPr>
          <p:spPr>
            <a:xfrm>
              <a:off x="1305302" y="2937331"/>
              <a:ext cx="599667" cy="30777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ct val="25000"/>
                <a:buFont typeface="Calibri"/>
                <a:buNone/>
              </a:pPr>
              <a:r>
                <a:rPr lang="en-US" sz="900" b="0" i="0" u="none" strike="noStrike" cap="none" dirty="0" smtClean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Canada</a:t>
              </a:r>
              <a:endParaRPr lang="en-US" sz="900" b="0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7" name="Picture 66" descr="Vision Document 2013 STG2 v27 ONLINE_33.eps"/>
            <p:cNvPicPr>
              <a:picLocks noChangeAspect="1"/>
            </p:cNvPicPr>
            <p:nvPr/>
          </p:nvPicPr>
          <p:blipFill rotWithShape="1"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3266" t="68914" r="15220" b="26146"/>
            <a:stretch/>
          </p:blipFill>
          <p:spPr>
            <a:xfrm>
              <a:off x="5869551" y="1474620"/>
              <a:ext cx="653348" cy="395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7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"/>
            <a:ext cx="9143998" cy="4481302"/>
          </a:xfrm>
          <a:prstGeom prst="rect">
            <a:avLst/>
          </a:prstGeom>
          <a:solidFill>
            <a:srgbClr val="225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29446" y="5047545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AF7319"/>
              </a:buClr>
              <a:buSzPct val="130000"/>
              <a:buFont typeface="Arial"/>
              <a:buChar char="•"/>
            </a:pPr>
            <a:r>
              <a:rPr lang="en-US" sz="1400" dirty="0">
                <a:solidFill>
                  <a:srgbClr val="225982"/>
                </a:solidFill>
                <a:latin typeface="Helvetica Neue Bold Condensed"/>
                <a:cs typeface="Helvetica Neue Bold Condensed"/>
              </a:rPr>
              <a:t>unique approach</a:t>
            </a:r>
          </a:p>
          <a:p>
            <a:pPr marL="285750" indent="-285750">
              <a:spcBef>
                <a:spcPts val="600"/>
              </a:spcBef>
              <a:buClr>
                <a:srgbClr val="AF7319"/>
              </a:buClr>
              <a:buSzPct val="130000"/>
              <a:buFont typeface="Arial"/>
              <a:buChar char="•"/>
            </a:pPr>
            <a:r>
              <a:rPr lang="en-US" sz="1400" dirty="0">
                <a:solidFill>
                  <a:srgbClr val="225982"/>
                </a:solidFill>
                <a:latin typeface="Helvetica Neue Bold Condensed"/>
                <a:cs typeface="Helvetica Neue Bold Condensed"/>
              </a:rPr>
              <a:t>cohesive pathway </a:t>
            </a:r>
          </a:p>
          <a:p>
            <a:pPr marL="285750" indent="-285750">
              <a:spcBef>
                <a:spcPts val="600"/>
              </a:spcBef>
              <a:buClr>
                <a:srgbClr val="AF7319"/>
              </a:buClr>
              <a:buSzPct val="130000"/>
              <a:buFont typeface="Arial"/>
              <a:buChar char="•"/>
            </a:pPr>
            <a:r>
              <a:rPr lang="en-US" sz="1400" dirty="0">
                <a:solidFill>
                  <a:srgbClr val="225982"/>
                </a:solidFill>
                <a:latin typeface="Helvetica Neue Bold Condensed"/>
                <a:cs typeface="Helvetica Neue Bold Condensed"/>
              </a:rPr>
              <a:t>actionable solutions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5222" y="5047544"/>
            <a:ext cx="2171395" cy="1251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800" dirty="0" smtClean="0">
                <a:solidFill>
                  <a:srgbClr val="225982"/>
                </a:solidFill>
                <a:latin typeface="Helvetica Neue Bold Condensed"/>
                <a:cs typeface="Helvetica Neue Bold Condensed"/>
              </a:rPr>
              <a:t>Scientific Framework</a:t>
            </a:r>
            <a:endParaRPr lang="en-US" sz="2800" dirty="0">
              <a:solidFill>
                <a:srgbClr val="225982"/>
              </a:solidFill>
              <a:latin typeface="Helvetica Neue Bold Condensed"/>
              <a:cs typeface="Helvetica Neue Bold Condense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14695" y="5047545"/>
            <a:ext cx="0" cy="1703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 descr="Scientific_Framework_2_vwhite.eps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17" t="32692" b="2120"/>
          <a:stretch/>
        </p:blipFill>
        <p:spPr>
          <a:xfrm>
            <a:off x="973303" y="142441"/>
            <a:ext cx="7169203" cy="41648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" y="4481301"/>
            <a:ext cx="9143998" cy="328153"/>
          </a:xfrm>
          <a:prstGeom prst="rect">
            <a:avLst/>
          </a:prstGeom>
          <a:solidFill>
            <a:srgbClr val="AF7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urple Business Media_101765601.jpg"/>
          <p:cNvPicPr>
            <a:picLocks noChangeAspect="1"/>
          </p:cNvPicPr>
          <p:nvPr/>
        </p:nvPicPr>
        <p:blipFill rotWithShape="1"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3998" cy="41648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13100" y="4679576"/>
            <a:ext cx="5702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+mj-lt"/>
                <a:cs typeface="Helvetica Neue Light"/>
              </a:rPr>
              <a:t>Develop range of open data </a:t>
            </a:r>
            <a:r>
              <a:rPr lang="en-US" sz="2000" dirty="0">
                <a:latin typeface="+mj-lt"/>
                <a:cs typeface="Helvetica Neue Light"/>
              </a:rPr>
              <a:t>and transparent </a:t>
            </a:r>
            <a:r>
              <a:rPr lang="en-US" sz="2000" dirty="0" smtClean="0">
                <a:latin typeface="+mj-lt"/>
                <a:cs typeface="Helvetica Neue Light"/>
              </a:rPr>
              <a:t>tools.</a:t>
            </a:r>
          </a:p>
          <a:p>
            <a:pPr algn="just"/>
            <a:endParaRPr lang="en-US" sz="2000" dirty="0">
              <a:latin typeface="+mj-lt"/>
              <a:cs typeface="Helvetica Neue Light"/>
            </a:endParaRPr>
          </a:p>
          <a:p>
            <a:pPr algn="just"/>
            <a:r>
              <a:rPr lang="en-US" sz="2000" dirty="0" smtClean="0">
                <a:latin typeface="+mj-lt"/>
                <a:cs typeface="Helvetica Neue Light"/>
              </a:rPr>
              <a:t>Collaborate with scientists</a:t>
            </a:r>
            <a:r>
              <a:rPr lang="en-US" sz="2000" dirty="0">
                <a:latin typeface="+mj-lt"/>
                <a:cs typeface="Helvetica Neue Light"/>
              </a:rPr>
              <a:t>, government officials, engineers and disaster management </a:t>
            </a:r>
            <a:r>
              <a:rPr lang="en-US" sz="2000" dirty="0" smtClean="0">
                <a:latin typeface="+mj-lt"/>
                <a:cs typeface="Helvetica Neue Light"/>
              </a:rPr>
              <a:t>practitioners</a:t>
            </a:r>
            <a:endParaRPr lang="en-US" sz="1200" dirty="0" smtClean="0">
              <a:latin typeface="+mj-lt"/>
              <a:cs typeface="Helvetica Neue Light"/>
            </a:endParaRPr>
          </a:p>
          <a:p>
            <a:pPr algn="just"/>
            <a:endParaRPr lang="en-US" sz="2000" dirty="0" smtClean="0">
              <a:latin typeface="+mj-lt"/>
              <a:cs typeface="Helvetica Neue Light"/>
            </a:endParaRPr>
          </a:p>
          <a:p>
            <a:pPr algn="just"/>
            <a:r>
              <a:rPr lang="en-US" sz="2000" dirty="0" smtClean="0">
                <a:latin typeface="+mj-lt"/>
                <a:cs typeface="Helvetica Neue Light"/>
              </a:rPr>
              <a:t>Empower stakeholders around the world.</a:t>
            </a:r>
            <a:endParaRPr lang="en-US" sz="2000" dirty="0">
              <a:latin typeface="+mj-lt"/>
              <a:cs typeface="Helvetica Neue Ligh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641" y="4685550"/>
            <a:ext cx="2276659" cy="1251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800" dirty="0" smtClean="0">
                <a:solidFill>
                  <a:srgbClr val="225982"/>
                </a:solidFill>
                <a:latin typeface="+mj-lt"/>
                <a:cs typeface="Helvetica Neue Bold Condensed"/>
              </a:rPr>
              <a:t>What We Have Achieved</a:t>
            </a:r>
            <a:endParaRPr lang="en-US" sz="2800" dirty="0">
              <a:solidFill>
                <a:srgbClr val="225982"/>
              </a:solidFill>
              <a:latin typeface="+mj-lt"/>
              <a:cs typeface="Helvetica Neue Bold Condense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8095" y="4679574"/>
            <a:ext cx="0" cy="1703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4164825"/>
            <a:ext cx="9143998" cy="328153"/>
          </a:xfrm>
          <a:prstGeom prst="rect">
            <a:avLst/>
          </a:prstGeom>
          <a:solidFill>
            <a:srgbClr val="AF7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714695" y="474134"/>
            <a:ext cx="1549400" cy="626533"/>
          </a:xfrm>
          <a:prstGeom prst="roundRect">
            <a:avLst/>
          </a:prstGeom>
          <a:solidFill>
            <a:srgbClr val="225982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765300" y="1515534"/>
            <a:ext cx="1549400" cy="626533"/>
          </a:xfrm>
          <a:prstGeom prst="roundRect">
            <a:avLst/>
          </a:prstGeom>
          <a:solidFill>
            <a:srgbClr val="225982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105400" y="2887134"/>
            <a:ext cx="1549400" cy="626533"/>
          </a:xfrm>
          <a:prstGeom prst="roundRect">
            <a:avLst/>
          </a:prstGeom>
          <a:solidFill>
            <a:srgbClr val="225982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651500" y="1515534"/>
            <a:ext cx="1549400" cy="626533"/>
          </a:xfrm>
          <a:prstGeom prst="roundRect">
            <a:avLst/>
          </a:prstGeom>
          <a:solidFill>
            <a:srgbClr val="225982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2654300" y="2987958"/>
            <a:ext cx="1549400" cy="626533"/>
          </a:xfrm>
          <a:prstGeom prst="roundRect">
            <a:avLst/>
          </a:prstGeom>
          <a:solidFill>
            <a:srgbClr val="225982">
              <a:alpha val="8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0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Placeholder 2"/>
          <p:cNvPicPr>
            <a:picLocks noGrp="1"/>
          </p:cNvPicPr>
          <p:nvPr>
            <p:ph idx="1"/>
          </p:nvPr>
        </p:nvPicPr>
        <p:blipFill>
          <a:blip r:embed="rId2"/>
          <a:srcRect t="10067" b="10067"/>
          <a:stretch>
            <a:fillRect/>
          </a:stretch>
        </p:blipFill>
        <p:spPr>
          <a:xfrm>
            <a:off x="-2756984" y="1"/>
            <a:ext cx="12247696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20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ere we work.jpeg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596900"/>
            <a:ext cx="9144000" cy="36293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29446" y="5102901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100" dirty="0">
                <a:latin typeface="Helvetica Neue Light"/>
                <a:cs typeface="Helvetica Neue Light"/>
              </a:rPr>
              <a:t>GEM implements regional, national and local hazard, risk and social vulnerability assessment projects in the Americas, Europe, Middle East, Africa and Asia-Pacific, sharing knowledge, data and best practices to build capacity and bring together international and local experts.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9958" y="5102899"/>
            <a:ext cx="2276659" cy="12516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800" dirty="0" smtClean="0">
                <a:solidFill>
                  <a:srgbClr val="225982"/>
                </a:solidFill>
                <a:latin typeface="Helvetica Neue Bold Condensed"/>
                <a:cs typeface="Helvetica Neue Bold Condensed"/>
              </a:rPr>
              <a:t>Where We Work</a:t>
            </a:r>
            <a:endParaRPr lang="en-US" sz="2800" dirty="0">
              <a:solidFill>
                <a:srgbClr val="225982"/>
              </a:solidFill>
              <a:latin typeface="Helvetica Neue Bold Condensed"/>
              <a:cs typeface="Helvetica Neue Bold Condensed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714695" y="5018235"/>
            <a:ext cx="0" cy="17030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6166" y="2650251"/>
            <a:ext cx="1304779" cy="13459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  <a:latin typeface="Helvetica Neue Bold Condensed"/>
                <a:cs typeface="Helvetica Neue Bold Condensed"/>
              </a:rPr>
              <a:t>global</a:t>
            </a:r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  <a:latin typeface="Helvetica Neue Bold Condensed"/>
                <a:cs typeface="Helvetica Neue Bold Condensed"/>
              </a:rPr>
              <a:t>regional</a:t>
            </a:r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  <a:latin typeface="Helvetica Neue Bold Condensed"/>
                <a:cs typeface="Helvetica Neue Bold Condensed"/>
              </a:rPr>
              <a:t>national</a:t>
            </a:r>
          </a:p>
          <a:p>
            <a:r>
              <a:rPr lang="en-US" dirty="0" smtClean="0">
                <a:solidFill>
                  <a:schemeClr val="tx1">
                    <a:alpha val="20000"/>
                  </a:schemeClr>
                </a:solidFill>
                <a:latin typeface="Helvetica Neue Bold Condensed"/>
                <a:cs typeface="Helvetica Neue Bold Condensed"/>
              </a:rPr>
              <a:t>local</a:t>
            </a:r>
            <a:endParaRPr lang="en-US" dirty="0">
              <a:solidFill>
                <a:schemeClr val="tx1">
                  <a:alpha val="20000"/>
                </a:schemeClr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" y="4492978"/>
            <a:ext cx="9143998" cy="328153"/>
          </a:xfrm>
          <a:prstGeom prst="rect">
            <a:avLst/>
          </a:prstGeom>
          <a:solidFill>
            <a:srgbClr val="AF731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08984" y="319700"/>
            <a:ext cx="1450008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Public &amp; private institutions, associate partners and collaborators</a:t>
            </a: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Countries</a:t>
            </a: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Workshop/Training sites</a:t>
            </a:r>
          </a:p>
          <a:p>
            <a:pPr>
              <a:spcBef>
                <a:spcPts val="600"/>
              </a:spcBef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Regional and national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project 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sites (colored shapes)</a:t>
            </a:r>
          </a:p>
          <a:p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26927" y="417386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126927" y="795677"/>
            <a:ext cx="108000" cy="108000"/>
          </a:xfrm>
          <a:prstGeom prst="triangle">
            <a:avLst/>
          </a:prstGeom>
          <a:solidFill>
            <a:srgbClr val="E2CD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7126927" y="995331"/>
            <a:ext cx="144000" cy="144000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324213" y="364098"/>
            <a:ext cx="0" cy="107999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q users maps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0101"/>
            <a:ext cx="9143998" cy="514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988" y="122354"/>
            <a:ext cx="8364212" cy="7389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alpha val="70000"/>
                  </a:schemeClr>
                </a:solidFill>
                <a:latin typeface="+mj-lt"/>
                <a:cs typeface="Helvetica Neue Bold Condensed"/>
              </a:rPr>
              <a:t>The </a:t>
            </a:r>
            <a:r>
              <a:rPr lang="en-US" sz="3600" b="1" dirty="0" err="1" smtClean="0">
                <a:solidFill>
                  <a:schemeClr val="tx1">
                    <a:alpha val="70000"/>
                  </a:schemeClr>
                </a:solidFill>
                <a:latin typeface="+mj-lt"/>
                <a:cs typeface="Helvetica Neue Bold Condensed"/>
              </a:rPr>
              <a:t>OpenQuake</a:t>
            </a:r>
            <a:r>
              <a:rPr lang="en-US" sz="3600" b="1" dirty="0" smtClean="0">
                <a:solidFill>
                  <a:schemeClr val="tx1">
                    <a:alpha val="70000"/>
                  </a:schemeClr>
                </a:solidFill>
                <a:latin typeface="+mj-lt"/>
                <a:cs typeface="Helvetica Neue Bold Condensed"/>
              </a:rPr>
              <a:t> Platform Users</a:t>
            </a:r>
            <a:endParaRPr lang="en-US" sz="3600" b="1" dirty="0">
              <a:solidFill>
                <a:schemeClr val="tx1">
                  <a:alpha val="70000"/>
                </a:schemeClr>
              </a:solidFill>
              <a:latin typeface="+mj-lt"/>
              <a:cs typeface="Helvetica Neue Bold Condense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800" y="6103035"/>
            <a:ext cx="866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>
                    <a:alpha val="40000"/>
                  </a:srgbClr>
                </a:solidFill>
                <a:latin typeface="+mj-lt"/>
                <a:cs typeface="Helvetica Neue Bold Condensed"/>
              </a:rPr>
              <a:t>accessed 2 600+ times from more than 200 countries since 2015 </a:t>
            </a:r>
          </a:p>
        </p:txBody>
      </p:sp>
    </p:spTree>
    <p:extLst>
      <p:ext uri="{BB962C8B-B14F-4D97-AF65-F5344CB8AC3E}">
        <p14:creationId xmlns:p14="http://schemas.microsoft.com/office/powerpoint/2010/main" val="6632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3386" y="78223"/>
            <a:ext cx="8261145" cy="63842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Arial Black"/>
                <a:cs typeface="Arial Black"/>
              </a:rPr>
              <a:t>Global </a:t>
            </a:r>
            <a:r>
              <a:rPr lang="en-US" sz="2800" b="1" dirty="0" smtClean="0">
                <a:latin typeface="Arial Black"/>
                <a:cs typeface="Arial Black"/>
              </a:rPr>
              <a:t>Risk Modelling</a:t>
            </a:r>
          </a:p>
        </p:txBody>
      </p:sp>
      <p:pic>
        <p:nvPicPr>
          <p:cNvPr id="2" name="Picture 1" descr="ris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8332" r="3839" b="20185"/>
          <a:stretch/>
        </p:blipFill>
        <p:spPr>
          <a:xfrm>
            <a:off x="-135314" y="1829486"/>
            <a:ext cx="9380914" cy="481369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44775" y="737224"/>
            <a:ext cx="7900725" cy="221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GB" sz="1800" kern="1200">
                <a:solidFill>
                  <a:srgbClr val="EB737D"/>
                </a:solidFill>
                <a:latin typeface="TitilliumText22L Light"/>
                <a:ea typeface="ＭＳ Ｐゴシック" charset="0"/>
                <a:cs typeface="TitilliumText22L Light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GB" sz="1800" kern="1200">
                <a:solidFill>
                  <a:srgbClr val="EB737D"/>
                </a:solidFill>
                <a:latin typeface="TitilliumText22L Light"/>
                <a:ea typeface="ＭＳ Ｐゴシック" charset="0"/>
                <a:cs typeface="TitilliumText22L Light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lang="en-GB" sz="1400" kern="1200">
                <a:solidFill>
                  <a:srgbClr val="EB737D"/>
                </a:solidFill>
                <a:latin typeface="TitilliumText22L Light"/>
                <a:ea typeface="ＭＳ Ｐゴシック" charset="0"/>
                <a:cs typeface="TitilliumText22L Light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GB" sz="1400" kern="1200">
                <a:solidFill>
                  <a:srgbClr val="EB737D"/>
                </a:solidFill>
                <a:latin typeface="TitilliumText22L Light"/>
                <a:ea typeface="ＭＳ Ｐゴシック" charset="0"/>
                <a:cs typeface="TitilliumText22L Light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lang="en-US" sz="1000" kern="1200">
                <a:solidFill>
                  <a:srgbClr val="EB737D"/>
                </a:solidFill>
                <a:latin typeface="TitilliumText22L Light"/>
                <a:ea typeface="ＭＳ Ｐゴシック" charset="0"/>
                <a:cs typeface="TitilliumText22L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sz="2000" dirty="0" smtClean="0">
                <a:solidFill>
                  <a:srgbClr val="000000"/>
                </a:solidFill>
                <a:latin typeface="+mn-lt"/>
                <a:cs typeface="Arial"/>
              </a:rPr>
              <a:t>average annual losses, aggregated loss exceedance curves and probable maximum losses.</a:t>
            </a:r>
          </a:p>
        </p:txBody>
      </p:sp>
    </p:spTree>
    <p:extLst>
      <p:ext uri="{BB962C8B-B14F-4D97-AF65-F5344CB8AC3E}">
        <p14:creationId xmlns:p14="http://schemas.microsoft.com/office/powerpoint/2010/main" val="1102615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M5A6564.jpg"/>
          <p:cNvPicPr>
            <a:picLocks noChangeAspect="1"/>
          </p:cNvPicPr>
          <p:nvPr/>
        </p:nvPicPr>
        <p:blipFill rotWithShape="1"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1" y="0"/>
            <a:ext cx="4613763" cy="685800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4" name="Straight Connector 13"/>
          <p:cNvCxnSpPr/>
          <p:nvPr/>
        </p:nvCxnSpPr>
        <p:spPr>
          <a:xfrm>
            <a:off x="4613763" y="0"/>
            <a:ext cx="0" cy="6858000"/>
          </a:xfrm>
          <a:prstGeom prst="line">
            <a:avLst/>
          </a:prstGeom>
          <a:ln w="76200" cmpd="sng">
            <a:solidFill>
              <a:srgbClr val="AF73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17292" y="972149"/>
            <a:ext cx="2669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25982"/>
                </a:solidFill>
                <a:latin typeface="+mj-lt"/>
                <a:cs typeface="Helvetica Neue Bold Condensed"/>
              </a:rPr>
              <a:t>Core Products &amp; Services Development</a:t>
            </a:r>
            <a:endParaRPr lang="en-US" sz="3200" dirty="0">
              <a:solidFill>
                <a:srgbClr val="225982"/>
              </a:solidFill>
              <a:latin typeface="+mj-lt"/>
              <a:cs typeface="Helvetica Neue Bold Condense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9041" y="0"/>
            <a:ext cx="4494959" cy="68580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823122" y="2898791"/>
            <a:ext cx="2151875" cy="0"/>
          </a:xfrm>
          <a:prstGeom prst="line">
            <a:avLst/>
          </a:prstGeom>
          <a:ln w="76200" cmpd="sng">
            <a:solidFill>
              <a:srgbClr val="AF731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7292" y="3000982"/>
            <a:ext cx="2669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Helvetica Neue Thin"/>
                <a:cs typeface="Helvetica Neue Thin"/>
              </a:rPr>
              <a:t>Continued development of core products and capability</a:t>
            </a:r>
            <a:endParaRPr lang="en-US" sz="2000" dirty="0">
              <a:latin typeface="Helvetica Neue Thin"/>
              <a:cs typeface="Helvetica Neue Thi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62005" y="1511960"/>
            <a:ext cx="3911426" cy="3867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300"/>
              </a:spcBef>
              <a:buClr>
                <a:srgbClr val="AF7319"/>
              </a:buClr>
              <a:buSzPct val="115000"/>
              <a:buFont typeface="Courier New"/>
              <a:buChar char="o"/>
            </a:pPr>
            <a:r>
              <a:rPr lang="en-US" sz="2000" dirty="0" smtClean="0">
                <a:solidFill>
                  <a:srgbClr val="FFFFFF"/>
                </a:solidFill>
                <a:latin typeface="Helvetica Neue Thin"/>
                <a:cs typeface="Helvetica Neue Thin"/>
              </a:rPr>
              <a:t>Ongoing support to our users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Maintenance of software, databases and models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Interoperability and integration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Developing, improving hazard and risk models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Technical support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Bespoke risk assessment</a:t>
            </a:r>
          </a:p>
          <a:p>
            <a:pPr marL="742950" lvl="3" indent="-285750" fontAlgn="base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lr>
                <a:srgbClr val="AF7319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srgbClr val="FFFFFF"/>
                </a:solidFill>
                <a:latin typeface="Helvetica Neue Thin"/>
                <a:cs typeface="Helvetica Neue Thin"/>
              </a:rPr>
              <a:t>Benchmarking of software and models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62005" y="973294"/>
            <a:ext cx="31509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Helvetica Neue Bold Condensed"/>
                <a:cs typeface="Helvetica Neue Bold Condensed"/>
              </a:rPr>
              <a:t>Key activities</a:t>
            </a:r>
            <a:endParaRPr lang="en-US" sz="3200" dirty="0">
              <a:solidFill>
                <a:schemeClr val="bg1"/>
              </a:solidFill>
              <a:latin typeface="Helvetica Neue Bold Condensed"/>
              <a:cs typeface="Helvetica Neue Bold Condense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7292" y="721242"/>
            <a:ext cx="1898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Helvetica Neue Thin"/>
              </a:rPr>
              <a:t>Future Program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+mj-lt"/>
              <a:cs typeface="Helvetica Neue Thin"/>
            </a:endParaRPr>
          </a:p>
        </p:txBody>
      </p:sp>
    </p:spTree>
    <p:extLst>
      <p:ext uri="{BB962C8B-B14F-4D97-AF65-F5344CB8AC3E}">
        <p14:creationId xmlns:p14="http://schemas.microsoft.com/office/powerpoint/2010/main" val="36559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M-PresentationTemplate-v2014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GEM-PresentationTemplate-v201402.pot</Template>
  <TotalTime>14440</TotalTime>
  <Words>317</Words>
  <Application>Microsoft Office PowerPoint</Application>
  <PresentationFormat>On-screen Show (4:3)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ＭＳ Ｐゴシック</vt:lpstr>
      <vt:lpstr>Arial</vt:lpstr>
      <vt:lpstr>Arial Black</vt:lpstr>
      <vt:lpstr>Calibri</vt:lpstr>
      <vt:lpstr>Courier New</vt:lpstr>
      <vt:lpstr>Helvetica Neue Bold Condensed</vt:lpstr>
      <vt:lpstr>Helvetica Neue Light</vt:lpstr>
      <vt:lpstr>Helvetica Neue Thin</vt:lpstr>
      <vt:lpstr>TitilliumText22L Light</vt:lpstr>
      <vt:lpstr>TitilliumText22L XBold</vt:lpstr>
      <vt:lpstr>GEM-PresentationTemplate-v201402</vt:lpstr>
      <vt:lpstr>GEM Partnership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Risk Modelling</vt:lpstr>
      <vt:lpstr>PowerPoint Presentation</vt:lpstr>
      <vt:lpstr>PowerPoint Presentation</vt:lpstr>
      <vt:lpstr>PowerPoint Presentation</vt:lpstr>
    </vt:vector>
  </TitlesOfParts>
  <Company>GEM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XXXX</dc:title>
  <dc:creator>Helen Crowley</dc:creator>
  <cp:lastModifiedBy>GEM</cp:lastModifiedBy>
  <cp:revision>290</cp:revision>
  <cp:lastPrinted>2014-09-18T12:09:51Z</cp:lastPrinted>
  <dcterms:created xsi:type="dcterms:W3CDTF">2013-06-23T11:25:23Z</dcterms:created>
  <dcterms:modified xsi:type="dcterms:W3CDTF">2017-11-29T08:30:18Z</dcterms:modified>
</cp:coreProperties>
</file>