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
  </p:sldMasterIdLst>
  <p:notesMasterIdLst>
    <p:notesMasterId r:id="rId21"/>
  </p:notesMasterIdLst>
  <p:handoutMasterIdLst>
    <p:handoutMasterId r:id="rId22"/>
  </p:handoutMasterIdLst>
  <p:sldIdLst>
    <p:sldId id="548" r:id="rId5"/>
    <p:sldId id="919" r:id="rId6"/>
    <p:sldId id="920" r:id="rId7"/>
    <p:sldId id="797" r:id="rId8"/>
    <p:sldId id="903" r:id="rId9"/>
    <p:sldId id="902" r:id="rId10"/>
    <p:sldId id="905" r:id="rId11"/>
    <p:sldId id="921" r:id="rId12"/>
    <p:sldId id="651" r:id="rId13"/>
    <p:sldId id="924" r:id="rId14"/>
    <p:sldId id="917" r:id="rId15"/>
    <p:sldId id="802" r:id="rId16"/>
    <p:sldId id="922" r:id="rId17"/>
    <p:sldId id="923" r:id="rId18"/>
    <p:sldId id="918" r:id="rId19"/>
    <p:sldId id="269" r:id="rId20"/>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724">
          <p15:clr>
            <a:srgbClr val="A4A3A4"/>
          </p15:clr>
        </p15:guide>
        <p15:guide id="3" pos="312">
          <p15:clr>
            <a:srgbClr val="A4A3A4"/>
          </p15:clr>
        </p15:guide>
        <p15:guide id="4" pos="593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a Hrabakova" initials="M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B6E4"/>
    <a:srgbClr val="00338D"/>
    <a:srgbClr val="0095C4"/>
    <a:srgbClr val="F0AB00"/>
    <a:srgbClr val="E11B22"/>
    <a:srgbClr val="FFE600"/>
    <a:srgbClr val="C9CAC8"/>
    <a:srgbClr val="D3CD8B"/>
    <a:srgbClr val="CBCDDB"/>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3" autoAdjust="0"/>
    <p:restoredTop sz="98195" autoAdjust="0"/>
  </p:normalViewPr>
  <p:slideViewPr>
    <p:cSldViewPr snapToGrid="0" showGuides="1">
      <p:cViewPr varScale="1">
        <p:scale>
          <a:sx n="82" d="100"/>
          <a:sy n="82" d="100"/>
        </p:scale>
        <p:origin x="835" y="58"/>
      </p:cViewPr>
      <p:guideLst>
        <p:guide orient="horz" pos="2160"/>
        <p:guide orient="horz" pos="724"/>
        <p:guide pos="312"/>
        <p:guide pos="593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47" d="100"/>
          <a:sy n="47" d="100"/>
        </p:scale>
        <p:origin x="-2004" y="-11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FA104-ABCD-46C7-8236-E0743499328B}" type="doc">
      <dgm:prSet loTypeId="urn:microsoft.com/office/officeart/2008/layout/AlternatingHexagons" loCatId="list" qsTypeId="urn:microsoft.com/office/officeart/2005/8/quickstyle/simple4" qsCatId="simple" csTypeId="urn:microsoft.com/office/officeart/2005/8/colors/accent4_4" csCatId="accent4" phldr="1"/>
      <dgm:spPr/>
      <dgm:t>
        <a:bodyPr/>
        <a:lstStyle/>
        <a:p>
          <a:endParaRPr lang="en-GB"/>
        </a:p>
      </dgm:t>
    </dgm:pt>
    <dgm:pt modelId="{491CBC50-C54E-409E-9CA3-B5BF382D5D10}">
      <dgm:prSet phldrT="[Text]"/>
      <dgm:spPr/>
      <dgm:t>
        <a:bodyPr/>
        <a:lstStyle/>
        <a:p>
          <a:r>
            <a:rPr lang="en-GB" dirty="0" smtClean="0"/>
            <a:t>Cat model platform</a:t>
          </a:r>
        </a:p>
        <a:p>
          <a:r>
            <a:rPr lang="en-GB" dirty="0" smtClean="0"/>
            <a:t>ELEMENTS</a:t>
          </a:r>
          <a:endParaRPr lang="en-GB" dirty="0"/>
        </a:p>
      </dgm:t>
    </dgm:pt>
    <dgm:pt modelId="{1C40599A-8FA1-440E-B724-0ECBE5795731}" type="parTrans" cxnId="{FCB73755-557C-4A8A-AD11-337D1D117047}">
      <dgm:prSet/>
      <dgm:spPr/>
      <dgm:t>
        <a:bodyPr/>
        <a:lstStyle/>
        <a:p>
          <a:endParaRPr lang="en-GB"/>
        </a:p>
      </dgm:t>
    </dgm:pt>
    <dgm:pt modelId="{12C9565B-3A69-4B19-A884-9D62A9556C61}" type="sibTrans" cxnId="{FCB73755-557C-4A8A-AD11-337D1D117047}">
      <dgm:prSet/>
      <dgm:spPr/>
      <dgm:t>
        <a:bodyPr/>
        <a:lstStyle/>
        <a:p>
          <a:r>
            <a:rPr lang="en-GB" dirty="0" smtClean="0"/>
            <a:t>Cat Model Developers</a:t>
          </a:r>
          <a:endParaRPr lang="en-GB" dirty="0"/>
        </a:p>
      </dgm:t>
    </dgm:pt>
    <dgm:pt modelId="{22DCDB92-076F-492D-B351-984A909A2D48}">
      <dgm:prSet phldrT="[Text]"/>
      <dgm:spPr/>
      <dgm:t>
        <a:bodyPr/>
        <a:lstStyle/>
        <a:p>
          <a:r>
            <a:rPr lang="en-GB" dirty="0" smtClean="0"/>
            <a:t>90 team members in 5 time zones</a:t>
          </a:r>
          <a:endParaRPr lang="en-GB" dirty="0"/>
        </a:p>
      </dgm:t>
    </dgm:pt>
    <dgm:pt modelId="{BB2F8EE3-0753-4F9D-98A2-235BD3395083}" type="parTrans" cxnId="{B79C3834-ACED-4D80-A29D-069C50F21552}">
      <dgm:prSet/>
      <dgm:spPr/>
      <dgm:t>
        <a:bodyPr/>
        <a:lstStyle/>
        <a:p>
          <a:endParaRPr lang="en-GB"/>
        </a:p>
      </dgm:t>
    </dgm:pt>
    <dgm:pt modelId="{14A50911-766D-4C19-A064-9F7F669471E9}" type="sibTrans" cxnId="{B79C3834-ACED-4D80-A29D-069C50F21552}">
      <dgm:prSet/>
      <dgm:spPr/>
      <dgm:t>
        <a:bodyPr/>
        <a:lstStyle/>
        <a:p>
          <a:r>
            <a:rPr lang="en-GB" dirty="0" smtClean="0"/>
            <a:t>Committed to Oasis </a:t>
          </a:r>
          <a:endParaRPr lang="en-GB" dirty="0"/>
        </a:p>
      </dgm:t>
    </dgm:pt>
    <dgm:pt modelId="{664DE3E6-500D-4370-8B12-31C1CAFBBE8F}">
      <dgm:prSet phldrT="[Text]"/>
      <dgm:spPr/>
      <dgm:t>
        <a:bodyPr/>
        <a:lstStyle/>
        <a:p>
          <a:r>
            <a:rPr lang="en-GB" dirty="0" smtClean="0"/>
            <a:t>Part of Aon Benfield</a:t>
          </a:r>
          <a:endParaRPr lang="en-GB" dirty="0"/>
        </a:p>
      </dgm:t>
    </dgm:pt>
    <dgm:pt modelId="{2742E17B-42F9-4B08-85C9-35870689D4F8}" type="parTrans" cxnId="{66C92C9D-1404-4075-8E14-2BACF52FDBE2}">
      <dgm:prSet/>
      <dgm:spPr/>
      <dgm:t>
        <a:bodyPr/>
        <a:lstStyle/>
        <a:p>
          <a:endParaRPr lang="en-GB"/>
        </a:p>
      </dgm:t>
    </dgm:pt>
    <dgm:pt modelId="{1FF11761-389F-40F2-92DD-DDBB32C89338}" type="sibTrans" cxnId="{66C92C9D-1404-4075-8E14-2BACF52FDBE2}">
      <dgm:prSet/>
      <dgm:spPr/>
      <dgm:t>
        <a:bodyPr/>
        <a:lstStyle/>
        <a:p>
          <a:r>
            <a:rPr lang="en-GB" dirty="0" smtClean="0"/>
            <a:t>Natural and man-made hazards</a:t>
          </a:r>
          <a:endParaRPr lang="en-GB" dirty="0"/>
        </a:p>
      </dgm:t>
    </dgm:pt>
    <dgm:pt modelId="{9642D80F-0C8B-4BE8-9168-7CFB1520551F}" type="pres">
      <dgm:prSet presAssocID="{53BFA104-ABCD-46C7-8236-E0743499328B}" presName="Name0" presStyleCnt="0">
        <dgm:presLayoutVars>
          <dgm:chMax/>
          <dgm:chPref/>
          <dgm:dir/>
          <dgm:animLvl val="lvl"/>
        </dgm:presLayoutVars>
      </dgm:prSet>
      <dgm:spPr/>
      <dgm:t>
        <a:bodyPr/>
        <a:lstStyle/>
        <a:p>
          <a:endParaRPr lang="en-GB"/>
        </a:p>
      </dgm:t>
    </dgm:pt>
    <dgm:pt modelId="{713261A2-4CB6-41EC-9DB6-E8F9E2C20A87}" type="pres">
      <dgm:prSet presAssocID="{491CBC50-C54E-409E-9CA3-B5BF382D5D10}" presName="composite" presStyleCnt="0"/>
      <dgm:spPr/>
      <dgm:t>
        <a:bodyPr/>
        <a:lstStyle/>
        <a:p>
          <a:endParaRPr lang="en-GB"/>
        </a:p>
      </dgm:t>
    </dgm:pt>
    <dgm:pt modelId="{9094A786-6CE7-47D8-AB41-45C5DFD6AF88}" type="pres">
      <dgm:prSet presAssocID="{491CBC50-C54E-409E-9CA3-B5BF382D5D10}" presName="Parent1" presStyleLbl="node1" presStyleIdx="0" presStyleCnt="6">
        <dgm:presLayoutVars>
          <dgm:chMax val="1"/>
          <dgm:chPref val="1"/>
          <dgm:bulletEnabled val="1"/>
        </dgm:presLayoutVars>
      </dgm:prSet>
      <dgm:spPr/>
      <dgm:t>
        <a:bodyPr/>
        <a:lstStyle/>
        <a:p>
          <a:endParaRPr lang="en-GB"/>
        </a:p>
      </dgm:t>
    </dgm:pt>
    <dgm:pt modelId="{27E529BC-F2C0-4EFF-9287-7AC086E90B4F}" type="pres">
      <dgm:prSet presAssocID="{491CBC50-C54E-409E-9CA3-B5BF382D5D10}" presName="Childtext1" presStyleLbl="revTx" presStyleIdx="0" presStyleCnt="3">
        <dgm:presLayoutVars>
          <dgm:chMax val="0"/>
          <dgm:chPref val="0"/>
          <dgm:bulletEnabled val="1"/>
        </dgm:presLayoutVars>
      </dgm:prSet>
      <dgm:spPr/>
      <dgm:t>
        <a:bodyPr/>
        <a:lstStyle/>
        <a:p>
          <a:endParaRPr lang="en-GB"/>
        </a:p>
      </dgm:t>
    </dgm:pt>
    <dgm:pt modelId="{36362766-D6F2-4778-9823-A60447B92272}" type="pres">
      <dgm:prSet presAssocID="{491CBC50-C54E-409E-9CA3-B5BF382D5D10}" presName="BalanceSpacing" presStyleCnt="0"/>
      <dgm:spPr/>
      <dgm:t>
        <a:bodyPr/>
        <a:lstStyle/>
        <a:p>
          <a:endParaRPr lang="en-GB"/>
        </a:p>
      </dgm:t>
    </dgm:pt>
    <dgm:pt modelId="{5925447F-E3AC-46BF-BD92-F2D06C4EA688}" type="pres">
      <dgm:prSet presAssocID="{491CBC50-C54E-409E-9CA3-B5BF382D5D10}" presName="BalanceSpacing1" presStyleCnt="0"/>
      <dgm:spPr/>
      <dgm:t>
        <a:bodyPr/>
        <a:lstStyle/>
        <a:p>
          <a:endParaRPr lang="en-GB"/>
        </a:p>
      </dgm:t>
    </dgm:pt>
    <dgm:pt modelId="{CA983A95-7EF9-4F96-8A82-C0C0571DADA6}" type="pres">
      <dgm:prSet presAssocID="{12C9565B-3A69-4B19-A884-9D62A9556C61}" presName="Accent1Text" presStyleLbl="node1" presStyleIdx="1" presStyleCnt="6"/>
      <dgm:spPr/>
      <dgm:t>
        <a:bodyPr/>
        <a:lstStyle/>
        <a:p>
          <a:endParaRPr lang="en-GB"/>
        </a:p>
      </dgm:t>
    </dgm:pt>
    <dgm:pt modelId="{70057DDB-8A06-47DA-8C9F-6D1467C49BDC}" type="pres">
      <dgm:prSet presAssocID="{12C9565B-3A69-4B19-A884-9D62A9556C61}" presName="spaceBetweenRectangles" presStyleCnt="0"/>
      <dgm:spPr/>
      <dgm:t>
        <a:bodyPr/>
        <a:lstStyle/>
        <a:p>
          <a:endParaRPr lang="en-GB"/>
        </a:p>
      </dgm:t>
    </dgm:pt>
    <dgm:pt modelId="{1A9745FC-BC14-4C32-8AF8-5E6402D03B1F}" type="pres">
      <dgm:prSet presAssocID="{22DCDB92-076F-492D-B351-984A909A2D48}" presName="composite" presStyleCnt="0"/>
      <dgm:spPr/>
      <dgm:t>
        <a:bodyPr/>
        <a:lstStyle/>
        <a:p>
          <a:endParaRPr lang="en-GB"/>
        </a:p>
      </dgm:t>
    </dgm:pt>
    <dgm:pt modelId="{92213F0B-BF77-44F7-9577-C0EAF6056D1C}" type="pres">
      <dgm:prSet presAssocID="{22DCDB92-076F-492D-B351-984A909A2D48}" presName="Parent1" presStyleLbl="node1" presStyleIdx="2" presStyleCnt="6">
        <dgm:presLayoutVars>
          <dgm:chMax val="1"/>
          <dgm:chPref val="1"/>
          <dgm:bulletEnabled val="1"/>
        </dgm:presLayoutVars>
      </dgm:prSet>
      <dgm:spPr/>
      <dgm:t>
        <a:bodyPr/>
        <a:lstStyle/>
        <a:p>
          <a:endParaRPr lang="en-GB"/>
        </a:p>
      </dgm:t>
    </dgm:pt>
    <dgm:pt modelId="{531F0740-1F71-4321-9925-84355FC1B138}" type="pres">
      <dgm:prSet presAssocID="{22DCDB92-076F-492D-B351-984A909A2D48}" presName="Childtext1" presStyleLbl="revTx" presStyleIdx="1" presStyleCnt="3">
        <dgm:presLayoutVars>
          <dgm:chMax val="0"/>
          <dgm:chPref val="0"/>
          <dgm:bulletEnabled val="1"/>
        </dgm:presLayoutVars>
      </dgm:prSet>
      <dgm:spPr/>
      <dgm:t>
        <a:bodyPr/>
        <a:lstStyle/>
        <a:p>
          <a:endParaRPr lang="en-GB"/>
        </a:p>
      </dgm:t>
    </dgm:pt>
    <dgm:pt modelId="{4EBC6018-504D-4159-9DE0-34AE00C6E821}" type="pres">
      <dgm:prSet presAssocID="{22DCDB92-076F-492D-B351-984A909A2D48}" presName="BalanceSpacing" presStyleCnt="0"/>
      <dgm:spPr/>
      <dgm:t>
        <a:bodyPr/>
        <a:lstStyle/>
        <a:p>
          <a:endParaRPr lang="en-GB"/>
        </a:p>
      </dgm:t>
    </dgm:pt>
    <dgm:pt modelId="{8921E499-88FF-497E-AEA7-D14ADC7BAAE2}" type="pres">
      <dgm:prSet presAssocID="{22DCDB92-076F-492D-B351-984A909A2D48}" presName="BalanceSpacing1" presStyleCnt="0"/>
      <dgm:spPr/>
      <dgm:t>
        <a:bodyPr/>
        <a:lstStyle/>
        <a:p>
          <a:endParaRPr lang="en-GB"/>
        </a:p>
      </dgm:t>
    </dgm:pt>
    <dgm:pt modelId="{067EEB05-FCD6-47AA-BA27-EF5DAAFA292A}" type="pres">
      <dgm:prSet presAssocID="{14A50911-766D-4C19-A064-9F7F669471E9}" presName="Accent1Text" presStyleLbl="node1" presStyleIdx="3" presStyleCnt="6"/>
      <dgm:spPr/>
      <dgm:t>
        <a:bodyPr/>
        <a:lstStyle/>
        <a:p>
          <a:endParaRPr lang="en-GB"/>
        </a:p>
      </dgm:t>
    </dgm:pt>
    <dgm:pt modelId="{8E274520-64D5-4F37-8628-A921B5425C82}" type="pres">
      <dgm:prSet presAssocID="{14A50911-766D-4C19-A064-9F7F669471E9}" presName="spaceBetweenRectangles" presStyleCnt="0"/>
      <dgm:spPr/>
      <dgm:t>
        <a:bodyPr/>
        <a:lstStyle/>
        <a:p>
          <a:endParaRPr lang="en-GB"/>
        </a:p>
      </dgm:t>
    </dgm:pt>
    <dgm:pt modelId="{11A40CA9-934C-420D-8500-CCF1D27D6BA6}" type="pres">
      <dgm:prSet presAssocID="{664DE3E6-500D-4370-8B12-31C1CAFBBE8F}" presName="composite" presStyleCnt="0"/>
      <dgm:spPr/>
      <dgm:t>
        <a:bodyPr/>
        <a:lstStyle/>
        <a:p>
          <a:endParaRPr lang="en-GB"/>
        </a:p>
      </dgm:t>
    </dgm:pt>
    <dgm:pt modelId="{8A9990EC-AECD-4874-9C3C-80B12F3B46BF}" type="pres">
      <dgm:prSet presAssocID="{664DE3E6-500D-4370-8B12-31C1CAFBBE8F}" presName="Parent1" presStyleLbl="node1" presStyleIdx="4" presStyleCnt="6">
        <dgm:presLayoutVars>
          <dgm:chMax val="1"/>
          <dgm:chPref val="1"/>
          <dgm:bulletEnabled val="1"/>
        </dgm:presLayoutVars>
      </dgm:prSet>
      <dgm:spPr/>
      <dgm:t>
        <a:bodyPr/>
        <a:lstStyle/>
        <a:p>
          <a:endParaRPr lang="en-GB"/>
        </a:p>
      </dgm:t>
    </dgm:pt>
    <dgm:pt modelId="{15B9D31B-79FB-44FE-910D-7732362E9F08}" type="pres">
      <dgm:prSet presAssocID="{664DE3E6-500D-4370-8B12-31C1CAFBBE8F}" presName="Childtext1" presStyleLbl="revTx" presStyleIdx="2" presStyleCnt="3">
        <dgm:presLayoutVars>
          <dgm:chMax val="0"/>
          <dgm:chPref val="0"/>
          <dgm:bulletEnabled val="1"/>
        </dgm:presLayoutVars>
      </dgm:prSet>
      <dgm:spPr/>
      <dgm:t>
        <a:bodyPr/>
        <a:lstStyle/>
        <a:p>
          <a:endParaRPr lang="en-GB"/>
        </a:p>
      </dgm:t>
    </dgm:pt>
    <dgm:pt modelId="{0B1D5F62-746B-40D6-B69D-67323FD1D47B}" type="pres">
      <dgm:prSet presAssocID="{664DE3E6-500D-4370-8B12-31C1CAFBBE8F}" presName="BalanceSpacing" presStyleCnt="0"/>
      <dgm:spPr/>
      <dgm:t>
        <a:bodyPr/>
        <a:lstStyle/>
        <a:p>
          <a:endParaRPr lang="en-GB"/>
        </a:p>
      </dgm:t>
    </dgm:pt>
    <dgm:pt modelId="{06DA9C76-0D92-461D-9971-D37486988B17}" type="pres">
      <dgm:prSet presAssocID="{664DE3E6-500D-4370-8B12-31C1CAFBBE8F}" presName="BalanceSpacing1" presStyleCnt="0"/>
      <dgm:spPr/>
      <dgm:t>
        <a:bodyPr/>
        <a:lstStyle/>
        <a:p>
          <a:endParaRPr lang="en-GB"/>
        </a:p>
      </dgm:t>
    </dgm:pt>
    <dgm:pt modelId="{D4E6B802-B395-4D49-B449-907F53778576}" type="pres">
      <dgm:prSet presAssocID="{1FF11761-389F-40F2-92DD-DDBB32C89338}" presName="Accent1Text" presStyleLbl="node1" presStyleIdx="5" presStyleCnt="6"/>
      <dgm:spPr/>
      <dgm:t>
        <a:bodyPr/>
        <a:lstStyle/>
        <a:p>
          <a:endParaRPr lang="en-GB"/>
        </a:p>
      </dgm:t>
    </dgm:pt>
  </dgm:ptLst>
  <dgm:cxnLst>
    <dgm:cxn modelId="{8DEC5F76-9607-459F-8A32-A374CA5BA9B8}" type="presOf" srcId="{53BFA104-ABCD-46C7-8236-E0743499328B}" destId="{9642D80F-0C8B-4BE8-9168-7CFB1520551F}" srcOrd="0" destOrd="0" presId="urn:microsoft.com/office/officeart/2008/layout/AlternatingHexagons"/>
    <dgm:cxn modelId="{B79C3834-ACED-4D80-A29D-069C50F21552}" srcId="{53BFA104-ABCD-46C7-8236-E0743499328B}" destId="{22DCDB92-076F-492D-B351-984A909A2D48}" srcOrd="1" destOrd="0" parTransId="{BB2F8EE3-0753-4F9D-98A2-235BD3395083}" sibTransId="{14A50911-766D-4C19-A064-9F7F669471E9}"/>
    <dgm:cxn modelId="{A5FE0519-6A6E-43D7-BD74-3BFC4925E8DE}" type="presOf" srcId="{491CBC50-C54E-409E-9CA3-B5BF382D5D10}" destId="{9094A786-6CE7-47D8-AB41-45C5DFD6AF88}" srcOrd="0" destOrd="0" presId="urn:microsoft.com/office/officeart/2008/layout/AlternatingHexagons"/>
    <dgm:cxn modelId="{66C92C9D-1404-4075-8E14-2BACF52FDBE2}" srcId="{53BFA104-ABCD-46C7-8236-E0743499328B}" destId="{664DE3E6-500D-4370-8B12-31C1CAFBBE8F}" srcOrd="2" destOrd="0" parTransId="{2742E17B-42F9-4B08-85C9-35870689D4F8}" sibTransId="{1FF11761-389F-40F2-92DD-DDBB32C89338}"/>
    <dgm:cxn modelId="{BBE3F263-5502-48F2-B72C-AFA8C169600E}" type="presOf" srcId="{12C9565B-3A69-4B19-A884-9D62A9556C61}" destId="{CA983A95-7EF9-4F96-8A82-C0C0571DADA6}" srcOrd="0" destOrd="0" presId="urn:microsoft.com/office/officeart/2008/layout/AlternatingHexagons"/>
    <dgm:cxn modelId="{56B774F9-53F1-4E56-8FDE-B5CDC88BB447}" type="presOf" srcId="{14A50911-766D-4C19-A064-9F7F669471E9}" destId="{067EEB05-FCD6-47AA-BA27-EF5DAAFA292A}" srcOrd="0" destOrd="0" presId="urn:microsoft.com/office/officeart/2008/layout/AlternatingHexagons"/>
    <dgm:cxn modelId="{FCB73755-557C-4A8A-AD11-337D1D117047}" srcId="{53BFA104-ABCD-46C7-8236-E0743499328B}" destId="{491CBC50-C54E-409E-9CA3-B5BF382D5D10}" srcOrd="0" destOrd="0" parTransId="{1C40599A-8FA1-440E-B724-0ECBE5795731}" sibTransId="{12C9565B-3A69-4B19-A884-9D62A9556C61}"/>
    <dgm:cxn modelId="{D74E8548-DD19-47F2-9DC4-183118CB2C75}" type="presOf" srcId="{664DE3E6-500D-4370-8B12-31C1CAFBBE8F}" destId="{8A9990EC-AECD-4874-9C3C-80B12F3B46BF}" srcOrd="0" destOrd="0" presId="urn:microsoft.com/office/officeart/2008/layout/AlternatingHexagons"/>
    <dgm:cxn modelId="{8E521848-B5DE-4407-BBE2-1A130A999883}" type="presOf" srcId="{1FF11761-389F-40F2-92DD-DDBB32C89338}" destId="{D4E6B802-B395-4D49-B449-907F53778576}" srcOrd="0" destOrd="0" presId="urn:microsoft.com/office/officeart/2008/layout/AlternatingHexagons"/>
    <dgm:cxn modelId="{D4DF3BB8-7D3D-4C72-96ED-C8895899FC2E}" type="presOf" srcId="{22DCDB92-076F-492D-B351-984A909A2D48}" destId="{92213F0B-BF77-44F7-9577-C0EAF6056D1C}" srcOrd="0" destOrd="0" presId="urn:microsoft.com/office/officeart/2008/layout/AlternatingHexagons"/>
    <dgm:cxn modelId="{3BE4D51E-444F-4496-A41C-40483D42642D}" type="presParOf" srcId="{9642D80F-0C8B-4BE8-9168-7CFB1520551F}" destId="{713261A2-4CB6-41EC-9DB6-E8F9E2C20A87}" srcOrd="0" destOrd="0" presId="urn:microsoft.com/office/officeart/2008/layout/AlternatingHexagons"/>
    <dgm:cxn modelId="{E45DC707-2B53-4F73-8810-0D32F145362E}" type="presParOf" srcId="{713261A2-4CB6-41EC-9DB6-E8F9E2C20A87}" destId="{9094A786-6CE7-47D8-AB41-45C5DFD6AF88}" srcOrd="0" destOrd="0" presId="urn:microsoft.com/office/officeart/2008/layout/AlternatingHexagons"/>
    <dgm:cxn modelId="{FD654780-06E1-4E41-ADDA-198B661DBD1D}" type="presParOf" srcId="{713261A2-4CB6-41EC-9DB6-E8F9E2C20A87}" destId="{27E529BC-F2C0-4EFF-9287-7AC086E90B4F}" srcOrd="1" destOrd="0" presId="urn:microsoft.com/office/officeart/2008/layout/AlternatingHexagons"/>
    <dgm:cxn modelId="{E192EBEE-F5AC-4A42-8127-773E6AECD250}" type="presParOf" srcId="{713261A2-4CB6-41EC-9DB6-E8F9E2C20A87}" destId="{36362766-D6F2-4778-9823-A60447B92272}" srcOrd="2" destOrd="0" presId="urn:microsoft.com/office/officeart/2008/layout/AlternatingHexagons"/>
    <dgm:cxn modelId="{1552B749-BB0A-4188-A21F-B38BC7948999}" type="presParOf" srcId="{713261A2-4CB6-41EC-9DB6-E8F9E2C20A87}" destId="{5925447F-E3AC-46BF-BD92-F2D06C4EA688}" srcOrd="3" destOrd="0" presId="urn:microsoft.com/office/officeart/2008/layout/AlternatingHexagons"/>
    <dgm:cxn modelId="{A4301B8A-D183-4E39-8233-C4D1486D0DE8}" type="presParOf" srcId="{713261A2-4CB6-41EC-9DB6-E8F9E2C20A87}" destId="{CA983A95-7EF9-4F96-8A82-C0C0571DADA6}" srcOrd="4" destOrd="0" presId="urn:microsoft.com/office/officeart/2008/layout/AlternatingHexagons"/>
    <dgm:cxn modelId="{9F7DF24B-4628-48A6-A7E3-EE2AAE812EF7}" type="presParOf" srcId="{9642D80F-0C8B-4BE8-9168-7CFB1520551F}" destId="{70057DDB-8A06-47DA-8C9F-6D1467C49BDC}" srcOrd="1" destOrd="0" presId="urn:microsoft.com/office/officeart/2008/layout/AlternatingHexagons"/>
    <dgm:cxn modelId="{066FFB51-279D-492B-B3D4-1411C574BF69}" type="presParOf" srcId="{9642D80F-0C8B-4BE8-9168-7CFB1520551F}" destId="{1A9745FC-BC14-4C32-8AF8-5E6402D03B1F}" srcOrd="2" destOrd="0" presId="urn:microsoft.com/office/officeart/2008/layout/AlternatingHexagons"/>
    <dgm:cxn modelId="{EFF16E75-1ABB-4457-841D-3529A002D58B}" type="presParOf" srcId="{1A9745FC-BC14-4C32-8AF8-5E6402D03B1F}" destId="{92213F0B-BF77-44F7-9577-C0EAF6056D1C}" srcOrd="0" destOrd="0" presId="urn:microsoft.com/office/officeart/2008/layout/AlternatingHexagons"/>
    <dgm:cxn modelId="{5ECFA408-5587-42D5-9A82-D4CF2C94BBCF}" type="presParOf" srcId="{1A9745FC-BC14-4C32-8AF8-5E6402D03B1F}" destId="{531F0740-1F71-4321-9925-84355FC1B138}" srcOrd="1" destOrd="0" presId="urn:microsoft.com/office/officeart/2008/layout/AlternatingHexagons"/>
    <dgm:cxn modelId="{4C46FE42-2B22-4A68-9C52-97F2D41E4EC6}" type="presParOf" srcId="{1A9745FC-BC14-4C32-8AF8-5E6402D03B1F}" destId="{4EBC6018-504D-4159-9DE0-34AE00C6E821}" srcOrd="2" destOrd="0" presId="urn:microsoft.com/office/officeart/2008/layout/AlternatingHexagons"/>
    <dgm:cxn modelId="{52EE5DAB-1B0A-4BF7-BE86-116222A37E75}" type="presParOf" srcId="{1A9745FC-BC14-4C32-8AF8-5E6402D03B1F}" destId="{8921E499-88FF-497E-AEA7-D14ADC7BAAE2}" srcOrd="3" destOrd="0" presId="urn:microsoft.com/office/officeart/2008/layout/AlternatingHexagons"/>
    <dgm:cxn modelId="{BA4B7A29-34A0-4129-AB78-5AA28BF27752}" type="presParOf" srcId="{1A9745FC-BC14-4C32-8AF8-5E6402D03B1F}" destId="{067EEB05-FCD6-47AA-BA27-EF5DAAFA292A}" srcOrd="4" destOrd="0" presId="urn:microsoft.com/office/officeart/2008/layout/AlternatingHexagons"/>
    <dgm:cxn modelId="{174912F4-F1C8-4072-AC5E-CC5D6977AC5F}" type="presParOf" srcId="{9642D80F-0C8B-4BE8-9168-7CFB1520551F}" destId="{8E274520-64D5-4F37-8628-A921B5425C82}" srcOrd="3" destOrd="0" presId="urn:microsoft.com/office/officeart/2008/layout/AlternatingHexagons"/>
    <dgm:cxn modelId="{7C29DFB8-1F8D-4862-B7ED-0DDA71B75AB4}" type="presParOf" srcId="{9642D80F-0C8B-4BE8-9168-7CFB1520551F}" destId="{11A40CA9-934C-420D-8500-CCF1D27D6BA6}" srcOrd="4" destOrd="0" presId="urn:microsoft.com/office/officeart/2008/layout/AlternatingHexagons"/>
    <dgm:cxn modelId="{E8A6777B-FBA7-454D-9D3A-E97549327FC5}" type="presParOf" srcId="{11A40CA9-934C-420D-8500-CCF1D27D6BA6}" destId="{8A9990EC-AECD-4874-9C3C-80B12F3B46BF}" srcOrd="0" destOrd="0" presId="urn:microsoft.com/office/officeart/2008/layout/AlternatingHexagons"/>
    <dgm:cxn modelId="{BCFF19B9-8572-4B0F-96FA-4CD38A8276A6}" type="presParOf" srcId="{11A40CA9-934C-420D-8500-CCF1D27D6BA6}" destId="{15B9D31B-79FB-44FE-910D-7732362E9F08}" srcOrd="1" destOrd="0" presId="urn:microsoft.com/office/officeart/2008/layout/AlternatingHexagons"/>
    <dgm:cxn modelId="{F8DA9A80-0BEA-458B-AD34-7912FF29C68C}" type="presParOf" srcId="{11A40CA9-934C-420D-8500-CCF1D27D6BA6}" destId="{0B1D5F62-746B-40D6-B69D-67323FD1D47B}" srcOrd="2" destOrd="0" presId="urn:microsoft.com/office/officeart/2008/layout/AlternatingHexagons"/>
    <dgm:cxn modelId="{CFDAFA51-50E0-4B3C-B874-D9BA0FD59688}" type="presParOf" srcId="{11A40CA9-934C-420D-8500-CCF1D27D6BA6}" destId="{06DA9C76-0D92-461D-9971-D37486988B17}" srcOrd="3" destOrd="0" presId="urn:microsoft.com/office/officeart/2008/layout/AlternatingHexagons"/>
    <dgm:cxn modelId="{264BAFC9-12CF-46C2-902B-AE31176DFAAC}" type="presParOf" srcId="{11A40CA9-934C-420D-8500-CCF1D27D6BA6}" destId="{D4E6B802-B395-4D49-B449-907F5377857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57604-FBF8-4609-9DD6-4DFFFAA7EF69}" type="doc">
      <dgm:prSet loTypeId="urn:microsoft.com/office/officeart/2005/8/layout/hList6" loCatId="list" qsTypeId="urn:microsoft.com/office/officeart/2005/8/quickstyle/simple4" qsCatId="simple" csTypeId="urn:microsoft.com/office/officeart/2005/8/colors/accent6_4" csCatId="accent6" phldr="1"/>
      <dgm:spPr/>
      <dgm:t>
        <a:bodyPr/>
        <a:lstStyle/>
        <a:p>
          <a:endParaRPr lang="en-GB"/>
        </a:p>
      </dgm:t>
    </dgm:pt>
    <dgm:pt modelId="{E2ADDDF8-9F47-436E-8EE3-BC392FA591EE}">
      <dgm:prSet phldrT="[Text]"/>
      <dgm:spPr/>
      <dgm:t>
        <a:bodyPr/>
        <a:lstStyle/>
        <a:p>
          <a:pPr algn="l"/>
          <a:r>
            <a:rPr lang="en-GB" b="1" dirty="0" smtClean="0"/>
            <a:t>Probabilistic and scenario models</a:t>
          </a:r>
        </a:p>
      </dgm:t>
    </dgm:pt>
    <dgm:pt modelId="{9FA42966-77AC-48F2-B777-B0F2F8F39000}" type="parTrans" cxnId="{D9DA26F9-10FC-4D7F-9A5F-F6750C17E67D}">
      <dgm:prSet/>
      <dgm:spPr/>
      <dgm:t>
        <a:bodyPr/>
        <a:lstStyle/>
        <a:p>
          <a:endParaRPr lang="en-GB"/>
        </a:p>
      </dgm:t>
    </dgm:pt>
    <dgm:pt modelId="{14FA352A-E534-4473-A346-5FBA2BFE60A3}" type="sibTrans" cxnId="{D9DA26F9-10FC-4D7F-9A5F-F6750C17E67D}">
      <dgm:prSet/>
      <dgm:spPr/>
      <dgm:t>
        <a:bodyPr/>
        <a:lstStyle/>
        <a:p>
          <a:endParaRPr lang="en-GB"/>
        </a:p>
      </dgm:t>
    </dgm:pt>
    <dgm:pt modelId="{A88FA825-C12E-43A8-8B0F-D3B016CAAB66}">
      <dgm:prSet phldrT="[Text]"/>
      <dgm:spPr/>
      <dgm:t>
        <a:bodyPr/>
        <a:lstStyle/>
        <a:p>
          <a:pPr algn="l"/>
          <a:r>
            <a:rPr lang="en-GB" b="1" dirty="0" smtClean="0"/>
            <a:t>Custom model development</a:t>
          </a:r>
          <a:endParaRPr lang="en-GB" b="1" dirty="0"/>
        </a:p>
      </dgm:t>
    </dgm:pt>
    <dgm:pt modelId="{2BF2C9A3-C7A1-4CFD-BA8F-3B50FEAFEE3E}" type="parTrans" cxnId="{390CF8EF-4581-482D-B203-492957EA4CA7}">
      <dgm:prSet/>
      <dgm:spPr/>
      <dgm:t>
        <a:bodyPr/>
        <a:lstStyle/>
        <a:p>
          <a:endParaRPr lang="en-GB"/>
        </a:p>
      </dgm:t>
    </dgm:pt>
    <dgm:pt modelId="{CBBE94E8-AA44-45EA-A5B7-21644E61C1FB}" type="sibTrans" cxnId="{390CF8EF-4581-482D-B203-492957EA4CA7}">
      <dgm:prSet/>
      <dgm:spPr/>
      <dgm:t>
        <a:bodyPr/>
        <a:lstStyle/>
        <a:p>
          <a:endParaRPr lang="en-GB"/>
        </a:p>
      </dgm:t>
    </dgm:pt>
    <dgm:pt modelId="{9C8B9091-51CC-4AFC-90B0-D25DD00EEE2E}">
      <dgm:prSet phldrT="[Text]"/>
      <dgm:spPr/>
      <dgm:t>
        <a:bodyPr/>
        <a:lstStyle/>
        <a:p>
          <a:pPr algn="l"/>
          <a:r>
            <a:rPr lang="en-GB" b="1" dirty="0" smtClean="0"/>
            <a:t>Hazard and Risk data for primary underwriting</a:t>
          </a:r>
          <a:endParaRPr lang="en-GB" b="1" dirty="0"/>
        </a:p>
      </dgm:t>
    </dgm:pt>
    <dgm:pt modelId="{70FDDF6D-58D8-4BBE-8222-0A861DE7A067}" type="parTrans" cxnId="{64B0A1C4-DA0E-4E70-A96F-B085B0DF9AC3}">
      <dgm:prSet/>
      <dgm:spPr/>
      <dgm:t>
        <a:bodyPr/>
        <a:lstStyle/>
        <a:p>
          <a:endParaRPr lang="en-GB"/>
        </a:p>
      </dgm:t>
    </dgm:pt>
    <dgm:pt modelId="{83B337FA-C3EB-48FC-92DD-74327A344802}" type="sibTrans" cxnId="{64B0A1C4-DA0E-4E70-A96F-B085B0DF9AC3}">
      <dgm:prSet/>
      <dgm:spPr/>
      <dgm:t>
        <a:bodyPr/>
        <a:lstStyle/>
        <a:p>
          <a:endParaRPr lang="en-GB"/>
        </a:p>
      </dgm:t>
    </dgm:pt>
    <dgm:pt modelId="{4C949878-8F4B-4A2A-AA69-F78204B56519}">
      <dgm:prSet phldrT="[Text]"/>
      <dgm:spPr/>
      <dgm:t>
        <a:bodyPr/>
        <a:lstStyle/>
        <a:p>
          <a:pPr algn="l"/>
          <a:r>
            <a:rPr lang="en-GB" b="1" dirty="0" smtClean="0"/>
            <a:t>ELEMENTS as a loss calculation platform </a:t>
          </a:r>
        </a:p>
      </dgm:t>
    </dgm:pt>
    <dgm:pt modelId="{EC313682-65C6-4335-A81A-DE388CE7D9B1}" type="parTrans" cxnId="{F43E15A5-554C-4EF4-A4EB-CBEE95C5B44C}">
      <dgm:prSet/>
      <dgm:spPr/>
      <dgm:t>
        <a:bodyPr/>
        <a:lstStyle/>
        <a:p>
          <a:endParaRPr lang="en-GB"/>
        </a:p>
      </dgm:t>
    </dgm:pt>
    <dgm:pt modelId="{1EE1EBDA-ABCB-47C8-9031-827E4CDFB745}" type="sibTrans" cxnId="{F43E15A5-554C-4EF4-A4EB-CBEE95C5B44C}">
      <dgm:prSet/>
      <dgm:spPr/>
      <dgm:t>
        <a:bodyPr/>
        <a:lstStyle/>
        <a:p>
          <a:endParaRPr lang="en-GB"/>
        </a:p>
      </dgm:t>
    </dgm:pt>
    <dgm:pt modelId="{10008FEB-12A6-4D1B-ABA2-356F3DFB7D21}">
      <dgm:prSet phldrT="[Text]"/>
      <dgm:spPr/>
      <dgm:t>
        <a:bodyPr/>
        <a:lstStyle/>
        <a:p>
          <a:pPr algn="l"/>
          <a:r>
            <a:rPr lang="en-GB" b="1" dirty="0" smtClean="0"/>
            <a:t>Catastrophe events reporting</a:t>
          </a:r>
          <a:endParaRPr lang="en-GB" b="1" dirty="0"/>
        </a:p>
      </dgm:t>
    </dgm:pt>
    <dgm:pt modelId="{3D2CD3E3-745F-4B56-AF57-A5D7E0384151}" type="parTrans" cxnId="{6A44DF94-7F9A-423B-B383-BD6F3173388B}">
      <dgm:prSet/>
      <dgm:spPr/>
      <dgm:t>
        <a:bodyPr/>
        <a:lstStyle/>
        <a:p>
          <a:endParaRPr lang="en-GB"/>
        </a:p>
      </dgm:t>
    </dgm:pt>
    <dgm:pt modelId="{B71C8F4D-ED8F-4BED-B6D6-890F0C1B1C8D}" type="sibTrans" cxnId="{6A44DF94-7F9A-423B-B383-BD6F3173388B}">
      <dgm:prSet/>
      <dgm:spPr/>
      <dgm:t>
        <a:bodyPr/>
        <a:lstStyle/>
        <a:p>
          <a:endParaRPr lang="en-GB"/>
        </a:p>
      </dgm:t>
    </dgm:pt>
    <dgm:pt modelId="{16280632-82D7-40D1-AC29-32AD7576E926}" type="pres">
      <dgm:prSet presAssocID="{C3457604-FBF8-4609-9DD6-4DFFFAA7EF69}" presName="Name0" presStyleCnt="0">
        <dgm:presLayoutVars>
          <dgm:dir/>
          <dgm:resizeHandles val="exact"/>
        </dgm:presLayoutVars>
      </dgm:prSet>
      <dgm:spPr/>
      <dgm:t>
        <a:bodyPr/>
        <a:lstStyle/>
        <a:p>
          <a:endParaRPr lang="en-GB"/>
        </a:p>
      </dgm:t>
    </dgm:pt>
    <dgm:pt modelId="{5D205E8C-7E05-4D0E-A8CF-77F36D92FE53}" type="pres">
      <dgm:prSet presAssocID="{E2ADDDF8-9F47-436E-8EE3-BC392FA591EE}" presName="node" presStyleLbl="node1" presStyleIdx="0" presStyleCnt="5">
        <dgm:presLayoutVars>
          <dgm:bulletEnabled val="1"/>
        </dgm:presLayoutVars>
      </dgm:prSet>
      <dgm:spPr/>
      <dgm:t>
        <a:bodyPr/>
        <a:lstStyle/>
        <a:p>
          <a:endParaRPr lang="en-GB"/>
        </a:p>
      </dgm:t>
    </dgm:pt>
    <dgm:pt modelId="{38A63DE3-6A45-4F5F-AFAE-7C3320D21FB8}" type="pres">
      <dgm:prSet presAssocID="{14FA352A-E534-4473-A346-5FBA2BFE60A3}" presName="sibTrans" presStyleCnt="0"/>
      <dgm:spPr/>
      <dgm:t>
        <a:bodyPr/>
        <a:lstStyle/>
        <a:p>
          <a:endParaRPr lang="en-GB"/>
        </a:p>
      </dgm:t>
    </dgm:pt>
    <dgm:pt modelId="{B0BA8A2D-44DE-436C-AC61-01AACC70B73F}" type="pres">
      <dgm:prSet presAssocID="{A88FA825-C12E-43A8-8B0F-D3B016CAAB66}" presName="node" presStyleLbl="node1" presStyleIdx="1" presStyleCnt="5">
        <dgm:presLayoutVars>
          <dgm:bulletEnabled val="1"/>
        </dgm:presLayoutVars>
      </dgm:prSet>
      <dgm:spPr/>
      <dgm:t>
        <a:bodyPr/>
        <a:lstStyle/>
        <a:p>
          <a:endParaRPr lang="en-GB"/>
        </a:p>
      </dgm:t>
    </dgm:pt>
    <dgm:pt modelId="{16F699DE-77AA-4129-BADA-6981015E3C72}" type="pres">
      <dgm:prSet presAssocID="{CBBE94E8-AA44-45EA-A5B7-21644E61C1FB}" presName="sibTrans" presStyleCnt="0"/>
      <dgm:spPr/>
      <dgm:t>
        <a:bodyPr/>
        <a:lstStyle/>
        <a:p>
          <a:endParaRPr lang="en-GB"/>
        </a:p>
      </dgm:t>
    </dgm:pt>
    <dgm:pt modelId="{A050620E-65CC-45AD-8768-58269AFC10A5}" type="pres">
      <dgm:prSet presAssocID="{4C949878-8F4B-4A2A-AA69-F78204B56519}" presName="node" presStyleLbl="node1" presStyleIdx="2" presStyleCnt="5">
        <dgm:presLayoutVars>
          <dgm:bulletEnabled val="1"/>
        </dgm:presLayoutVars>
      </dgm:prSet>
      <dgm:spPr/>
      <dgm:t>
        <a:bodyPr/>
        <a:lstStyle/>
        <a:p>
          <a:endParaRPr lang="en-GB"/>
        </a:p>
      </dgm:t>
    </dgm:pt>
    <dgm:pt modelId="{18379AB3-3E65-4CDD-BF45-3E1B8A88619A}" type="pres">
      <dgm:prSet presAssocID="{1EE1EBDA-ABCB-47C8-9031-827E4CDFB745}" presName="sibTrans" presStyleCnt="0"/>
      <dgm:spPr/>
      <dgm:t>
        <a:bodyPr/>
        <a:lstStyle/>
        <a:p>
          <a:endParaRPr lang="en-GB"/>
        </a:p>
      </dgm:t>
    </dgm:pt>
    <dgm:pt modelId="{024A8D14-D33C-4FE1-8389-EAA6F5AC6E14}" type="pres">
      <dgm:prSet presAssocID="{9C8B9091-51CC-4AFC-90B0-D25DD00EEE2E}" presName="node" presStyleLbl="node1" presStyleIdx="3" presStyleCnt="5">
        <dgm:presLayoutVars>
          <dgm:bulletEnabled val="1"/>
        </dgm:presLayoutVars>
      </dgm:prSet>
      <dgm:spPr/>
      <dgm:t>
        <a:bodyPr/>
        <a:lstStyle/>
        <a:p>
          <a:endParaRPr lang="en-GB"/>
        </a:p>
      </dgm:t>
    </dgm:pt>
    <dgm:pt modelId="{8AC49F67-6A77-4A15-8600-B6571CCA9A7A}" type="pres">
      <dgm:prSet presAssocID="{83B337FA-C3EB-48FC-92DD-74327A344802}" presName="sibTrans" presStyleCnt="0"/>
      <dgm:spPr/>
      <dgm:t>
        <a:bodyPr/>
        <a:lstStyle/>
        <a:p>
          <a:endParaRPr lang="en-GB"/>
        </a:p>
      </dgm:t>
    </dgm:pt>
    <dgm:pt modelId="{584DBC7F-DFDA-4154-92C6-F54DC029326E}" type="pres">
      <dgm:prSet presAssocID="{10008FEB-12A6-4D1B-ABA2-356F3DFB7D21}" presName="node" presStyleLbl="node1" presStyleIdx="4" presStyleCnt="5">
        <dgm:presLayoutVars>
          <dgm:bulletEnabled val="1"/>
        </dgm:presLayoutVars>
      </dgm:prSet>
      <dgm:spPr/>
      <dgm:t>
        <a:bodyPr/>
        <a:lstStyle/>
        <a:p>
          <a:endParaRPr lang="en-GB"/>
        </a:p>
      </dgm:t>
    </dgm:pt>
  </dgm:ptLst>
  <dgm:cxnLst>
    <dgm:cxn modelId="{25849065-AD8C-489C-A082-42642872466D}" type="presOf" srcId="{E2ADDDF8-9F47-436E-8EE3-BC392FA591EE}" destId="{5D205E8C-7E05-4D0E-A8CF-77F36D92FE53}" srcOrd="0" destOrd="0" presId="urn:microsoft.com/office/officeart/2005/8/layout/hList6"/>
    <dgm:cxn modelId="{F43E15A5-554C-4EF4-A4EB-CBEE95C5B44C}" srcId="{C3457604-FBF8-4609-9DD6-4DFFFAA7EF69}" destId="{4C949878-8F4B-4A2A-AA69-F78204B56519}" srcOrd="2" destOrd="0" parTransId="{EC313682-65C6-4335-A81A-DE388CE7D9B1}" sibTransId="{1EE1EBDA-ABCB-47C8-9031-827E4CDFB745}"/>
    <dgm:cxn modelId="{8553CA76-57EF-47E2-B407-70C6D98FDD0D}" type="presOf" srcId="{A88FA825-C12E-43A8-8B0F-D3B016CAAB66}" destId="{B0BA8A2D-44DE-436C-AC61-01AACC70B73F}" srcOrd="0" destOrd="0" presId="urn:microsoft.com/office/officeart/2005/8/layout/hList6"/>
    <dgm:cxn modelId="{F581C584-BD11-4F98-A109-FFB9A176B442}" type="presOf" srcId="{10008FEB-12A6-4D1B-ABA2-356F3DFB7D21}" destId="{584DBC7F-DFDA-4154-92C6-F54DC029326E}" srcOrd="0" destOrd="0" presId="urn:microsoft.com/office/officeart/2005/8/layout/hList6"/>
    <dgm:cxn modelId="{EA34C7E8-4741-4539-A362-E4637EBC79E3}" type="presOf" srcId="{9C8B9091-51CC-4AFC-90B0-D25DD00EEE2E}" destId="{024A8D14-D33C-4FE1-8389-EAA6F5AC6E14}" srcOrd="0" destOrd="0" presId="urn:microsoft.com/office/officeart/2005/8/layout/hList6"/>
    <dgm:cxn modelId="{390CF8EF-4581-482D-B203-492957EA4CA7}" srcId="{C3457604-FBF8-4609-9DD6-4DFFFAA7EF69}" destId="{A88FA825-C12E-43A8-8B0F-D3B016CAAB66}" srcOrd="1" destOrd="0" parTransId="{2BF2C9A3-C7A1-4CFD-BA8F-3B50FEAFEE3E}" sibTransId="{CBBE94E8-AA44-45EA-A5B7-21644E61C1FB}"/>
    <dgm:cxn modelId="{6A44DF94-7F9A-423B-B383-BD6F3173388B}" srcId="{C3457604-FBF8-4609-9DD6-4DFFFAA7EF69}" destId="{10008FEB-12A6-4D1B-ABA2-356F3DFB7D21}" srcOrd="4" destOrd="0" parTransId="{3D2CD3E3-745F-4B56-AF57-A5D7E0384151}" sibTransId="{B71C8F4D-ED8F-4BED-B6D6-890F0C1B1C8D}"/>
    <dgm:cxn modelId="{FFA4E3ED-5AAD-433D-9364-07AA5AF55A3B}" type="presOf" srcId="{4C949878-8F4B-4A2A-AA69-F78204B56519}" destId="{A050620E-65CC-45AD-8768-58269AFC10A5}" srcOrd="0" destOrd="0" presId="urn:microsoft.com/office/officeart/2005/8/layout/hList6"/>
    <dgm:cxn modelId="{64B0A1C4-DA0E-4E70-A96F-B085B0DF9AC3}" srcId="{C3457604-FBF8-4609-9DD6-4DFFFAA7EF69}" destId="{9C8B9091-51CC-4AFC-90B0-D25DD00EEE2E}" srcOrd="3" destOrd="0" parTransId="{70FDDF6D-58D8-4BBE-8222-0A861DE7A067}" sibTransId="{83B337FA-C3EB-48FC-92DD-74327A344802}"/>
    <dgm:cxn modelId="{D9DA26F9-10FC-4D7F-9A5F-F6750C17E67D}" srcId="{C3457604-FBF8-4609-9DD6-4DFFFAA7EF69}" destId="{E2ADDDF8-9F47-436E-8EE3-BC392FA591EE}" srcOrd="0" destOrd="0" parTransId="{9FA42966-77AC-48F2-B777-B0F2F8F39000}" sibTransId="{14FA352A-E534-4473-A346-5FBA2BFE60A3}"/>
    <dgm:cxn modelId="{F7297BCF-6376-4FA4-8376-020832182DB8}" type="presOf" srcId="{C3457604-FBF8-4609-9DD6-4DFFFAA7EF69}" destId="{16280632-82D7-40D1-AC29-32AD7576E926}" srcOrd="0" destOrd="0" presId="urn:microsoft.com/office/officeart/2005/8/layout/hList6"/>
    <dgm:cxn modelId="{1DEF397A-86E2-4AA7-84BF-983A5609CE44}" type="presParOf" srcId="{16280632-82D7-40D1-AC29-32AD7576E926}" destId="{5D205E8C-7E05-4D0E-A8CF-77F36D92FE53}" srcOrd="0" destOrd="0" presId="urn:microsoft.com/office/officeart/2005/8/layout/hList6"/>
    <dgm:cxn modelId="{D388617D-9BC0-4432-9DA2-4B2CBC2BB1D4}" type="presParOf" srcId="{16280632-82D7-40D1-AC29-32AD7576E926}" destId="{38A63DE3-6A45-4F5F-AFAE-7C3320D21FB8}" srcOrd="1" destOrd="0" presId="urn:microsoft.com/office/officeart/2005/8/layout/hList6"/>
    <dgm:cxn modelId="{D5C2EA9E-27CA-4D3A-81F5-E7FCE5AB4BB9}" type="presParOf" srcId="{16280632-82D7-40D1-AC29-32AD7576E926}" destId="{B0BA8A2D-44DE-436C-AC61-01AACC70B73F}" srcOrd="2" destOrd="0" presId="urn:microsoft.com/office/officeart/2005/8/layout/hList6"/>
    <dgm:cxn modelId="{ACEC0A25-5DC3-42E7-9A07-7992E2DA19A3}" type="presParOf" srcId="{16280632-82D7-40D1-AC29-32AD7576E926}" destId="{16F699DE-77AA-4129-BADA-6981015E3C72}" srcOrd="3" destOrd="0" presId="urn:microsoft.com/office/officeart/2005/8/layout/hList6"/>
    <dgm:cxn modelId="{8990A8BD-3D4E-4D0B-BBA3-B88FF9A6845B}" type="presParOf" srcId="{16280632-82D7-40D1-AC29-32AD7576E926}" destId="{A050620E-65CC-45AD-8768-58269AFC10A5}" srcOrd="4" destOrd="0" presId="urn:microsoft.com/office/officeart/2005/8/layout/hList6"/>
    <dgm:cxn modelId="{101E520F-9665-492D-B095-15B0F1D0C9DE}" type="presParOf" srcId="{16280632-82D7-40D1-AC29-32AD7576E926}" destId="{18379AB3-3E65-4CDD-BF45-3E1B8A88619A}" srcOrd="5" destOrd="0" presId="urn:microsoft.com/office/officeart/2005/8/layout/hList6"/>
    <dgm:cxn modelId="{BC18AF83-5594-4D9F-B6BD-0583123B18DB}" type="presParOf" srcId="{16280632-82D7-40D1-AC29-32AD7576E926}" destId="{024A8D14-D33C-4FE1-8389-EAA6F5AC6E14}" srcOrd="6" destOrd="0" presId="urn:microsoft.com/office/officeart/2005/8/layout/hList6"/>
    <dgm:cxn modelId="{B2B37C09-6E54-48D9-9611-5005BEC48C07}" type="presParOf" srcId="{16280632-82D7-40D1-AC29-32AD7576E926}" destId="{8AC49F67-6A77-4A15-8600-B6571CCA9A7A}" srcOrd="7" destOrd="0" presId="urn:microsoft.com/office/officeart/2005/8/layout/hList6"/>
    <dgm:cxn modelId="{8279EA8A-8D1D-4366-9B7D-9F3C6C4B37B9}" type="presParOf" srcId="{16280632-82D7-40D1-AC29-32AD7576E926}" destId="{584DBC7F-DFDA-4154-92C6-F54DC029326E}"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41E27-71F4-4057-B10D-AD3F7011F3FB}" type="doc">
      <dgm:prSet loTypeId="urn:microsoft.com/office/officeart/2009/3/layout/BlockDescendingList" loCatId="list" qsTypeId="urn:microsoft.com/office/officeart/2005/8/quickstyle/simple1" qsCatId="simple" csTypeId="urn:microsoft.com/office/officeart/2005/8/colors/accent4_3" csCatId="accent4" phldr="1"/>
      <dgm:spPr/>
      <dgm:t>
        <a:bodyPr/>
        <a:lstStyle/>
        <a:p>
          <a:endParaRPr lang="en-GB"/>
        </a:p>
      </dgm:t>
    </dgm:pt>
    <dgm:pt modelId="{C73AAACC-956D-4A7C-AC53-EEACE4987FEF}">
      <dgm:prSet phldrT="[Text]"/>
      <dgm:spPr/>
      <dgm:t>
        <a:bodyPr/>
        <a:lstStyle/>
        <a:p>
          <a:r>
            <a:rPr lang="en-GB" dirty="0" smtClean="0"/>
            <a:t>1. High Quality Models</a:t>
          </a:r>
          <a:endParaRPr lang="en-GB" dirty="0"/>
        </a:p>
      </dgm:t>
    </dgm:pt>
    <dgm:pt modelId="{4BEF6A4E-534E-4F10-BC18-82B500B7B8FC}" type="parTrans" cxnId="{08BC0E00-77CA-47CE-840C-12EBF44D41EC}">
      <dgm:prSet/>
      <dgm:spPr/>
      <dgm:t>
        <a:bodyPr/>
        <a:lstStyle/>
        <a:p>
          <a:endParaRPr lang="en-GB"/>
        </a:p>
      </dgm:t>
    </dgm:pt>
    <dgm:pt modelId="{0E7AC0B1-5AED-470F-9E9D-756434DB5FDB}" type="sibTrans" cxnId="{08BC0E00-77CA-47CE-840C-12EBF44D41EC}">
      <dgm:prSet/>
      <dgm:spPr/>
      <dgm:t>
        <a:bodyPr/>
        <a:lstStyle/>
        <a:p>
          <a:endParaRPr lang="en-GB"/>
        </a:p>
      </dgm:t>
    </dgm:pt>
    <dgm:pt modelId="{AABABA3E-DD24-44D3-9ACB-F2A07FB84BA5}">
      <dgm:prSet phldrT="[Text]"/>
      <dgm:spPr/>
      <dgm:t>
        <a:bodyPr/>
        <a:lstStyle/>
        <a:p>
          <a:r>
            <a:rPr lang="en-GB" dirty="0" smtClean="0"/>
            <a:t>2. Understandable</a:t>
          </a:r>
          <a:endParaRPr lang="en-GB" dirty="0"/>
        </a:p>
      </dgm:t>
    </dgm:pt>
    <dgm:pt modelId="{C6ED0FDB-026A-49F6-9467-21F7208DFED6}" type="parTrans" cxnId="{D109986C-964E-4F6D-A72A-F4E97162D17F}">
      <dgm:prSet/>
      <dgm:spPr/>
      <dgm:t>
        <a:bodyPr/>
        <a:lstStyle/>
        <a:p>
          <a:endParaRPr lang="en-GB"/>
        </a:p>
      </dgm:t>
    </dgm:pt>
    <dgm:pt modelId="{7A62A285-9132-4F0C-9F0D-E57F15DFE167}" type="sibTrans" cxnId="{D109986C-964E-4F6D-A72A-F4E97162D17F}">
      <dgm:prSet/>
      <dgm:spPr/>
      <dgm:t>
        <a:bodyPr/>
        <a:lstStyle/>
        <a:p>
          <a:endParaRPr lang="en-GB"/>
        </a:p>
      </dgm:t>
    </dgm:pt>
    <dgm:pt modelId="{EFF920C2-B24A-4E65-A453-6543587C2D20}">
      <dgm:prSet phldrT="[Text]"/>
      <dgm:spPr/>
      <dgm:t>
        <a:bodyPr/>
        <a:lstStyle/>
        <a:p>
          <a:r>
            <a:rPr lang="en-GB" dirty="0" smtClean="0"/>
            <a:t>3. Accessible</a:t>
          </a:r>
          <a:endParaRPr lang="en-GB" dirty="0"/>
        </a:p>
      </dgm:t>
    </dgm:pt>
    <dgm:pt modelId="{1D430B0C-A4E5-4DC9-8FF0-578AA29D0200}" type="parTrans" cxnId="{CA951DBD-2A78-48F1-A707-144105D4DD4B}">
      <dgm:prSet/>
      <dgm:spPr/>
      <dgm:t>
        <a:bodyPr/>
        <a:lstStyle/>
        <a:p>
          <a:endParaRPr lang="en-GB"/>
        </a:p>
      </dgm:t>
    </dgm:pt>
    <dgm:pt modelId="{6C746884-7F97-42B0-8220-A1E3864A20ED}" type="sibTrans" cxnId="{CA951DBD-2A78-48F1-A707-144105D4DD4B}">
      <dgm:prSet/>
      <dgm:spPr/>
      <dgm:t>
        <a:bodyPr/>
        <a:lstStyle/>
        <a:p>
          <a:endParaRPr lang="en-GB"/>
        </a:p>
      </dgm:t>
    </dgm:pt>
    <dgm:pt modelId="{C4321650-3481-46F5-9BD9-FDBDB56139B4}" type="pres">
      <dgm:prSet presAssocID="{33341E27-71F4-4057-B10D-AD3F7011F3FB}" presName="Name0" presStyleCnt="0">
        <dgm:presLayoutVars>
          <dgm:chMax val="7"/>
          <dgm:chPref val="7"/>
          <dgm:dir/>
          <dgm:animLvl val="lvl"/>
        </dgm:presLayoutVars>
      </dgm:prSet>
      <dgm:spPr/>
      <dgm:t>
        <a:bodyPr/>
        <a:lstStyle/>
        <a:p>
          <a:endParaRPr lang="en-GB"/>
        </a:p>
      </dgm:t>
    </dgm:pt>
    <dgm:pt modelId="{96698658-232C-4F0E-AC72-72E29E41E275}" type="pres">
      <dgm:prSet presAssocID="{C73AAACC-956D-4A7C-AC53-EEACE4987FEF}" presName="parentText_1" presStyleLbl="node1" presStyleIdx="0" presStyleCnt="3">
        <dgm:presLayoutVars>
          <dgm:chMax val="1"/>
          <dgm:chPref val="1"/>
          <dgm:bulletEnabled val="1"/>
        </dgm:presLayoutVars>
      </dgm:prSet>
      <dgm:spPr/>
      <dgm:t>
        <a:bodyPr/>
        <a:lstStyle/>
        <a:p>
          <a:endParaRPr lang="en-GB"/>
        </a:p>
      </dgm:t>
    </dgm:pt>
    <dgm:pt modelId="{B3FA52C6-7F80-4335-8F5A-C7294B6D99DD}" type="pres">
      <dgm:prSet presAssocID="{C73AAACC-956D-4A7C-AC53-EEACE4987FEF}" presName="childText_1" presStyleLbl="node1" presStyleIdx="0" presStyleCnt="3">
        <dgm:presLayoutVars>
          <dgm:chMax val="0"/>
          <dgm:chPref val="0"/>
          <dgm:bulletEnabled val="1"/>
        </dgm:presLayoutVars>
      </dgm:prSet>
      <dgm:spPr/>
      <dgm:t>
        <a:bodyPr/>
        <a:lstStyle/>
        <a:p>
          <a:endParaRPr lang="en-GB"/>
        </a:p>
      </dgm:t>
    </dgm:pt>
    <dgm:pt modelId="{9CB04215-FCF5-4230-A22D-23CBBACC5D83}" type="pres">
      <dgm:prSet presAssocID="{C73AAACC-956D-4A7C-AC53-EEACE4987FEF}" presName="accentShape_1" presStyleCnt="0"/>
      <dgm:spPr/>
      <dgm:t>
        <a:bodyPr/>
        <a:lstStyle/>
        <a:p>
          <a:endParaRPr lang="en-GB"/>
        </a:p>
      </dgm:t>
    </dgm:pt>
    <dgm:pt modelId="{2169E2FC-A863-4407-9E45-393F58215AEE}" type="pres">
      <dgm:prSet presAssocID="{C73AAACC-956D-4A7C-AC53-EEACE4987FEF}" presName="imageRepeatNode" presStyleLbl="node1" presStyleIdx="0" presStyleCnt="3"/>
      <dgm:spPr/>
      <dgm:t>
        <a:bodyPr/>
        <a:lstStyle/>
        <a:p>
          <a:endParaRPr lang="en-GB"/>
        </a:p>
      </dgm:t>
    </dgm:pt>
    <dgm:pt modelId="{D11947B8-840F-4262-B6AC-39C033B9D15F}" type="pres">
      <dgm:prSet presAssocID="{AABABA3E-DD24-44D3-9ACB-F2A07FB84BA5}" presName="parentText_2" presStyleLbl="node1" presStyleIdx="0" presStyleCnt="3">
        <dgm:presLayoutVars>
          <dgm:chMax val="1"/>
          <dgm:chPref val="1"/>
          <dgm:bulletEnabled val="1"/>
        </dgm:presLayoutVars>
      </dgm:prSet>
      <dgm:spPr/>
      <dgm:t>
        <a:bodyPr/>
        <a:lstStyle/>
        <a:p>
          <a:endParaRPr lang="en-GB"/>
        </a:p>
      </dgm:t>
    </dgm:pt>
    <dgm:pt modelId="{8AFDB746-2EA1-49B5-A896-A21B1F21FC19}" type="pres">
      <dgm:prSet presAssocID="{AABABA3E-DD24-44D3-9ACB-F2A07FB84BA5}" presName="childText_2" presStyleLbl="node1" presStyleIdx="0" presStyleCnt="3">
        <dgm:presLayoutVars>
          <dgm:chMax val="0"/>
          <dgm:chPref val="0"/>
          <dgm:bulletEnabled val="1"/>
        </dgm:presLayoutVars>
      </dgm:prSet>
      <dgm:spPr/>
      <dgm:t>
        <a:bodyPr/>
        <a:lstStyle/>
        <a:p>
          <a:endParaRPr lang="en-GB"/>
        </a:p>
      </dgm:t>
    </dgm:pt>
    <dgm:pt modelId="{0FB396F4-8812-4A53-87DC-21E2DA1928D2}" type="pres">
      <dgm:prSet presAssocID="{AABABA3E-DD24-44D3-9ACB-F2A07FB84BA5}" presName="accentShape_2" presStyleCnt="0"/>
      <dgm:spPr/>
      <dgm:t>
        <a:bodyPr/>
        <a:lstStyle/>
        <a:p>
          <a:endParaRPr lang="en-GB"/>
        </a:p>
      </dgm:t>
    </dgm:pt>
    <dgm:pt modelId="{36CF010C-56BF-4EC2-B271-BFB499CCB50C}" type="pres">
      <dgm:prSet presAssocID="{AABABA3E-DD24-44D3-9ACB-F2A07FB84BA5}" presName="imageRepeatNode" presStyleLbl="node1" presStyleIdx="1" presStyleCnt="3"/>
      <dgm:spPr/>
      <dgm:t>
        <a:bodyPr/>
        <a:lstStyle/>
        <a:p>
          <a:endParaRPr lang="en-GB"/>
        </a:p>
      </dgm:t>
    </dgm:pt>
    <dgm:pt modelId="{E244EE4F-AB77-4AC9-9A74-2481F05AF3F5}" type="pres">
      <dgm:prSet presAssocID="{EFF920C2-B24A-4E65-A453-6543587C2D20}" presName="parentText_3" presStyleLbl="node1" presStyleIdx="1" presStyleCnt="3">
        <dgm:presLayoutVars>
          <dgm:chMax val="1"/>
          <dgm:chPref val="1"/>
          <dgm:bulletEnabled val="1"/>
        </dgm:presLayoutVars>
      </dgm:prSet>
      <dgm:spPr/>
      <dgm:t>
        <a:bodyPr/>
        <a:lstStyle/>
        <a:p>
          <a:endParaRPr lang="en-GB"/>
        </a:p>
      </dgm:t>
    </dgm:pt>
    <dgm:pt modelId="{2516FFF0-898E-4990-8DFB-593793316BF0}" type="pres">
      <dgm:prSet presAssocID="{EFF920C2-B24A-4E65-A453-6543587C2D20}" presName="childText_3" presStyleLbl="node1" presStyleIdx="1" presStyleCnt="3">
        <dgm:presLayoutVars>
          <dgm:chMax val="0"/>
          <dgm:chPref val="0"/>
          <dgm:bulletEnabled val="1"/>
        </dgm:presLayoutVars>
      </dgm:prSet>
      <dgm:spPr/>
      <dgm:t>
        <a:bodyPr/>
        <a:lstStyle/>
        <a:p>
          <a:endParaRPr lang="en-GB"/>
        </a:p>
      </dgm:t>
    </dgm:pt>
    <dgm:pt modelId="{7567C023-38AB-4ACE-9418-ED2C971CDC2E}" type="pres">
      <dgm:prSet presAssocID="{EFF920C2-B24A-4E65-A453-6543587C2D20}" presName="accentShape_3" presStyleCnt="0"/>
      <dgm:spPr/>
      <dgm:t>
        <a:bodyPr/>
        <a:lstStyle/>
        <a:p>
          <a:endParaRPr lang="en-GB"/>
        </a:p>
      </dgm:t>
    </dgm:pt>
    <dgm:pt modelId="{C7B6ACA7-9FBB-446F-947D-8674D3A96B8C}" type="pres">
      <dgm:prSet presAssocID="{EFF920C2-B24A-4E65-A453-6543587C2D20}" presName="imageRepeatNode" presStyleLbl="node1" presStyleIdx="2" presStyleCnt="3"/>
      <dgm:spPr/>
      <dgm:t>
        <a:bodyPr/>
        <a:lstStyle/>
        <a:p>
          <a:endParaRPr lang="en-GB"/>
        </a:p>
      </dgm:t>
    </dgm:pt>
  </dgm:ptLst>
  <dgm:cxnLst>
    <dgm:cxn modelId="{284A1B27-64B8-4F78-A735-30603C2A791D}" type="presOf" srcId="{C73AAACC-956D-4A7C-AC53-EEACE4987FEF}" destId="{2169E2FC-A863-4407-9E45-393F58215AEE}" srcOrd="1" destOrd="0" presId="urn:microsoft.com/office/officeart/2009/3/layout/BlockDescendingList"/>
    <dgm:cxn modelId="{9695B670-6C5A-43E8-A90A-0CC7C07EB18A}" type="presOf" srcId="{C73AAACC-956D-4A7C-AC53-EEACE4987FEF}" destId="{96698658-232C-4F0E-AC72-72E29E41E275}" srcOrd="0" destOrd="0" presId="urn:microsoft.com/office/officeart/2009/3/layout/BlockDescendingList"/>
    <dgm:cxn modelId="{1143AAB1-7789-44DB-AE55-70E74955D80E}" type="presOf" srcId="{AABABA3E-DD24-44D3-9ACB-F2A07FB84BA5}" destId="{36CF010C-56BF-4EC2-B271-BFB499CCB50C}" srcOrd="1" destOrd="0" presId="urn:microsoft.com/office/officeart/2009/3/layout/BlockDescendingList"/>
    <dgm:cxn modelId="{CA951DBD-2A78-48F1-A707-144105D4DD4B}" srcId="{33341E27-71F4-4057-B10D-AD3F7011F3FB}" destId="{EFF920C2-B24A-4E65-A453-6543587C2D20}" srcOrd="2" destOrd="0" parTransId="{1D430B0C-A4E5-4DC9-8FF0-578AA29D0200}" sibTransId="{6C746884-7F97-42B0-8220-A1E3864A20ED}"/>
    <dgm:cxn modelId="{08BC0E00-77CA-47CE-840C-12EBF44D41EC}" srcId="{33341E27-71F4-4057-B10D-AD3F7011F3FB}" destId="{C73AAACC-956D-4A7C-AC53-EEACE4987FEF}" srcOrd="0" destOrd="0" parTransId="{4BEF6A4E-534E-4F10-BC18-82B500B7B8FC}" sibTransId="{0E7AC0B1-5AED-470F-9E9D-756434DB5FDB}"/>
    <dgm:cxn modelId="{D109986C-964E-4F6D-A72A-F4E97162D17F}" srcId="{33341E27-71F4-4057-B10D-AD3F7011F3FB}" destId="{AABABA3E-DD24-44D3-9ACB-F2A07FB84BA5}" srcOrd="1" destOrd="0" parTransId="{C6ED0FDB-026A-49F6-9467-21F7208DFED6}" sibTransId="{7A62A285-9132-4F0C-9F0D-E57F15DFE167}"/>
    <dgm:cxn modelId="{84DAB357-FAC5-4FF0-B99F-51789C036E72}" type="presOf" srcId="{EFF920C2-B24A-4E65-A453-6543587C2D20}" destId="{E244EE4F-AB77-4AC9-9A74-2481F05AF3F5}" srcOrd="0" destOrd="0" presId="urn:microsoft.com/office/officeart/2009/3/layout/BlockDescendingList"/>
    <dgm:cxn modelId="{31FCE524-C794-4C3F-B651-396FD34A70A1}" type="presOf" srcId="{AABABA3E-DD24-44D3-9ACB-F2A07FB84BA5}" destId="{D11947B8-840F-4262-B6AC-39C033B9D15F}" srcOrd="0" destOrd="0" presId="urn:microsoft.com/office/officeart/2009/3/layout/BlockDescendingList"/>
    <dgm:cxn modelId="{D5227F83-7258-4462-8261-CECF7496D221}" type="presOf" srcId="{33341E27-71F4-4057-B10D-AD3F7011F3FB}" destId="{C4321650-3481-46F5-9BD9-FDBDB56139B4}" srcOrd="0" destOrd="0" presId="urn:microsoft.com/office/officeart/2009/3/layout/BlockDescendingList"/>
    <dgm:cxn modelId="{C8802A86-A751-4012-B8C5-469E98B0F202}" type="presOf" srcId="{EFF920C2-B24A-4E65-A453-6543587C2D20}" destId="{C7B6ACA7-9FBB-446F-947D-8674D3A96B8C}" srcOrd="1" destOrd="0" presId="urn:microsoft.com/office/officeart/2009/3/layout/BlockDescendingList"/>
    <dgm:cxn modelId="{9DF9A790-9E0B-4928-86E3-D0F22D6030C9}" type="presParOf" srcId="{C4321650-3481-46F5-9BD9-FDBDB56139B4}" destId="{96698658-232C-4F0E-AC72-72E29E41E275}" srcOrd="0" destOrd="0" presId="urn:microsoft.com/office/officeart/2009/3/layout/BlockDescendingList"/>
    <dgm:cxn modelId="{4D90923F-813D-4B0C-B5D0-93FA987BC32F}" type="presParOf" srcId="{C4321650-3481-46F5-9BD9-FDBDB56139B4}" destId="{B3FA52C6-7F80-4335-8F5A-C7294B6D99DD}" srcOrd="1" destOrd="0" presId="urn:microsoft.com/office/officeart/2009/3/layout/BlockDescendingList"/>
    <dgm:cxn modelId="{D1F4AA3D-1E67-4624-A70F-20E9BDDD12A9}" type="presParOf" srcId="{C4321650-3481-46F5-9BD9-FDBDB56139B4}" destId="{9CB04215-FCF5-4230-A22D-23CBBACC5D83}" srcOrd="2" destOrd="0" presId="urn:microsoft.com/office/officeart/2009/3/layout/BlockDescendingList"/>
    <dgm:cxn modelId="{B113D328-8CF2-43E2-B597-4E00D66EB435}" type="presParOf" srcId="{9CB04215-FCF5-4230-A22D-23CBBACC5D83}" destId="{2169E2FC-A863-4407-9E45-393F58215AEE}" srcOrd="0" destOrd="0" presId="urn:microsoft.com/office/officeart/2009/3/layout/BlockDescendingList"/>
    <dgm:cxn modelId="{F710F182-5828-49A1-AE64-F428D04C282E}" type="presParOf" srcId="{C4321650-3481-46F5-9BD9-FDBDB56139B4}" destId="{D11947B8-840F-4262-B6AC-39C033B9D15F}" srcOrd="3" destOrd="0" presId="urn:microsoft.com/office/officeart/2009/3/layout/BlockDescendingList"/>
    <dgm:cxn modelId="{894BB811-255E-4C98-8ACA-D6B1B952B267}" type="presParOf" srcId="{C4321650-3481-46F5-9BD9-FDBDB56139B4}" destId="{8AFDB746-2EA1-49B5-A896-A21B1F21FC19}" srcOrd="4" destOrd="0" presId="urn:microsoft.com/office/officeart/2009/3/layout/BlockDescendingList"/>
    <dgm:cxn modelId="{CC1ED879-268A-4C55-B47C-118CC96AB66C}" type="presParOf" srcId="{C4321650-3481-46F5-9BD9-FDBDB56139B4}" destId="{0FB396F4-8812-4A53-87DC-21E2DA1928D2}" srcOrd="5" destOrd="0" presId="urn:microsoft.com/office/officeart/2009/3/layout/BlockDescendingList"/>
    <dgm:cxn modelId="{CDC5B493-1CCB-45CC-81DD-D92E830469FD}" type="presParOf" srcId="{0FB396F4-8812-4A53-87DC-21E2DA1928D2}" destId="{36CF010C-56BF-4EC2-B271-BFB499CCB50C}" srcOrd="0" destOrd="0" presId="urn:microsoft.com/office/officeart/2009/3/layout/BlockDescendingList"/>
    <dgm:cxn modelId="{BACE0D3B-3CF2-4E3C-937E-6E82BDEE3888}" type="presParOf" srcId="{C4321650-3481-46F5-9BD9-FDBDB56139B4}" destId="{E244EE4F-AB77-4AC9-9A74-2481F05AF3F5}" srcOrd="6" destOrd="0" presId="urn:microsoft.com/office/officeart/2009/3/layout/BlockDescendingList"/>
    <dgm:cxn modelId="{FA8F2174-A6F8-45C4-A99C-7B05D4C1314F}" type="presParOf" srcId="{C4321650-3481-46F5-9BD9-FDBDB56139B4}" destId="{2516FFF0-898E-4990-8DFB-593793316BF0}" srcOrd="7" destOrd="0" presId="urn:microsoft.com/office/officeart/2009/3/layout/BlockDescendingList"/>
    <dgm:cxn modelId="{4A900BF4-1530-4D33-8B0F-DAEEB5DE3CA2}" type="presParOf" srcId="{C4321650-3481-46F5-9BD9-FDBDB56139B4}" destId="{7567C023-38AB-4ACE-9418-ED2C971CDC2E}" srcOrd="8" destOrd="0" presId="urn:microsoft.com/office/officeart/2009/3/layout/BlockDescendingList"/>
    <dgm:cxn modelId="{BDE3C554-B007-4B9F-9EC2-E027D528505B}" type="presParOf" srcId="{7567C023-38AB-4ACE-9418-ED2C971CDC2E}" destId="{C7B6ACA7-9FBB-446F-947D-8674D3A96B8C}"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457604-FBF8-4609-9DD6-4DFFFAA7EF69}" type="doc">
      <dgm:prSet loTypeId="urn:microsoft.com/office/officeart/2005/8/layout/hList6" loCatId="list" qsTypeId="urn:microsoft.com/office/officeart/2005/8/quickstyle/simple4" qsCatId="simple" csTypeId="urn:microsoft.com/office/officeart/2005/8/colors/colorful4" csCatId="colorful" phldr="1"/>
      <dgm:spPr/>
      <dgm:t>
        <a:bodyPr/>
        <a:lstStyle/>
        <a:p>
          <a:endParaRPr lang="en-GB"/>
        </a:p>
      </dgm:t>
    </dgm:pt>
    <dgm:pt modelId="{E2ADDDF8-9F47-436E-8EE3-BC392FA591EE}">
      <dgm:prSet phldrT="[Text]"/>
      <dgm:spPr/>
      <dgm:t>
        <a:bodyPr/>
        <a:lstStyle/>
        <a:p>
          <a:pPr algn="l"/>
          <a:r>
            <a:rPr lang="en-GB" b="1" dirty="0" smtClean="0"/>
            <a:t>Use of GEM data to build IF models</a:t>
          </a:r>
        </a:p>
      </dgm:t>
    </dgm:pt>
    <dgm:pt modelId="{9FA42966-77AC-48F2-B777-B0F2F8F39000}" type="parTrans" cxnId="{D9DA26F9-10FC-4D7F-9A5F-F6750C17E67D}">
      <dgm:prSet/>
      <dgm:spPr/>
      <dgm:t>
        <a:bodyPr/>
        <a:lstStyle/>
        <a:p>
          <a:endParaRPr lang="en-GB"/>
        </a:p>
      </dgm:t>
    </dgm:pt>
    <dgm:pt modelId="{14FA352A-E534-4473-A346-5FBA2BFE60A3}" type="sibTrans" cxnId="{D9DA26F9-10FC-4D7F-9A5F-F6750C17E67D}">
      <dgm:prSet/>
      <dgm:spPr/>
      <dgm:t>
        <a:bodyPr/>
        <a:lstStyle/>
        <a:p>
          <a:endParaRPr lang="en-GB"/>
        </a:p>
      </dgm:t>
    </dgm:pt>
    <dgm:pt modelId="{A88FA825-C12E-43A8-8B0F-D3B016CAAB66}">
      <dgm:prSet phldrT="[Text]"/>
      <dgm:spPr/>
      <dgm:t>
        <a:bodyPr/>
        <a:lstStyle/>
        <a:p>
          <a:pPr algn="l"/>
          <a:r>
            <a:rPr lang="en-GB" b="1" dirty="0" smtClean="0"/>
            <a:t>GEM models in ELEMENTS</a:t>
          </a:r>
          <a:endParaRPr lang="en-GB" b="1" dirty="0"/>
        </a:p>
      </dgm:t>
    </dgm:pt>
    <dgm:pt modelId="{2BF2C9A3-C7A1-4CFD-BA8F-3B50FEAFEE3E}" type="parTrans" cxnId="{390CF8EF-4581-482D-B203-492957EA4CA7}">
      <dgm:prSet/>
      <dgm:spPr/>
      <dgm:t>
        <a:bodyPr/>
        <a:lstStyle/>
        <a:p>
          <a:endParaRPr lang="en-GB"/>
        </a:p>
      </dgm:t>
    </dgm:pt>
    <dgm:pt modelId="{CBBE94E8-AA44-45EA-A5B7-21644E61C1FB}" type="sibTrans" cxnId="{390CF8EF-4581-482D-B203-492957EA4CA7}">
      <dgm:prSet/>
      <dgm:spPr/>
      <dgm:t>
        <a:bodyPr/>
        <a:lstStyle/>
        <a:p>
          <a:endParaRPr lang="en-GB"/>
        </a:p>
      </dgm:t>
    </dgm:pt>
    <dgm:pt modelId="{9C8B9091-51CC-4AFC-90B0-D25DD00EEE2E}">
      <dgm:prSet phldrT="[Text]"/>
      <dgm:spPr/>
      <dgm:t>
        <a:bodyPr/>
        <a:lstStyle/>
        <a:p>
          <a:pPr algn="l"/>
          <a:r>
            <a:rPr lang="en-GB" b="1" dirty="0" smtClean="0"/>
            <a:t>Real-time loss assessment</a:t>
          </a:r>
          <a:endParaRPr lang="en-GB" b="1" dirty="0"/>
        </a:p>
      </dgm:t>
    </dgm:pt>
    <dgm:pt modelId="{70FDDF6D-58D8-4BBE-8222-0A861DE7A067}" type="parTrans" cxnId="{64B0A1C4-DA0E-4E70-A96F-B085B0DF9AC3}">
      <dgm:prSet/>
      <dgm:spPr/>
      <dgm:t>
        <a:bodyPr/>
        <a:lstStyle/>
        <a:p>
          <a:endParaRPr lang="en-GB"/>
        </a:p>
      </dgm:t>
    </dgm:pt>
    <dgm:pt modelId="{83B337FA-C3EB-48FC-92DD-74327A344802}" type="sibTrans" cxnId="{64B0A1C4-DA0E-4E70-A96F-B085B0DF9AC3}">
      <dgm:prSet/>
      <dgm:spPr/>
      <dgm:t>
        <a:bodyPr/>
        <a:lstStyle/>
        <a:p>
          <a:endParaRPr lang="en-GB"/>
        </a:p>
      </dgm:t>
    </dgm:pt>
    <dgm:pt modelId="{4C949878-8F4B-4A2A-AA69-F78204B56519}">
      <dgm:prSet phldrT="[Text]"/>
      <dgm:spPr/>
      <dgm:t>
        <a:bodyPr/>
        <a:lstStyle/>
        <a:p>
          <a:pPr algn="l"/>
          <a:r>
            <a:rPr lang="en-GB" b="1" dirty="0" smtClean="0"/>
            <a:t>IF – GEM  models</a:t>
          </a:r>
        </a:p>
      </dgm:t>
    </dgm:pt>
    <dgm:pt modelId="{EC313682-65C6-4335-A81A-DE388CE7D9B1}" type="parTrans" cxnId="{F43E15A5-554C-4EF4-A4EB-CBEE95C5B44C}">
      <dgm:prSet/>
      <dgm:spPr/>
      <dgm:t>
        <a:bodyPr/>
        <a:lstStyle/>
        <a:p>
          <a:endParaRPr lang="en-GB"/>
        </a:p>
      </dgm:t>
    </dgm:pt>
    <dgm:pt modelId="{1EE1EBDA-ABCB-47C8-9031-827E4CDFB745}" type="sibTrans" cxnId="{F43E15A5-554C-4EF4-A4EB-CBEE95C5B44C}">
      <dgm:prSet/>
      <dgm:spPr/>
      <dgm:t>
        <a:bodyPr/>
        <a:lstStyle/>
        <a:p>
          <a:endParaRPr lang="en-GB"/>
        </a:p>
      </dgm:t>
    </dgm:pt>
    <dgm:pt modelId="{10008FEB-12A6-4D1B-ABA2-356F3DFB7D21}">
      <dgm:prSet phldrT="[Text]"/>
      <dgm:spPr/>
      <dgm:t>
        <a:bodyPr/>
        <a:lstStyle/>
        <a:p>
          <a:pPr algn="l"/>
          <a:r>
            <a:rPr lang="en-GB" b="1" dirty="0" smtClean="0"/>
            <a:t>Part of Aon Benfield Research</a:t>
          </a:r>
          <a:endParaRPr lang="en-GB" b="1" dirty="0"/>
        </a:p>
      </dgm:t>
    </dgm:pt>
    <dgm:pt modelId="{3D2CD3E3-745F-4B56-AF57-A5D7E0384151}" type="parTrans" cxnId="{6A44DF94-7F9A-423B-B383-BD6F3173388B}">
      <dgm:prSet/>
      <dgm:spPr/>
      <dgm:t>
        <a:bodyPr/>
        <a:lstStyle/>
        <a:p>
          <a:endParaRPr lang="en-GB"/>
        </a:p>
      </dgm:t>
    </dgm:pt>
    <dgm:pt modelId="{B71C8F4D-ED8F-4BED-B6D6-890F0C1B1C8D}" type="sibTrans" cxnId="{6A44DF94-7F9A-423B-B383-BD6F3173388B}">
      <dgm:prSet/>
      <dgm:spPr/>
      <dgm:t>
        <a:bodyPr/>
        <a:lstStyle/>
        <a:p>
          <a:endParaRPr lang="en-GB"/>
        </a:p>
      </dgm:t>
    </dgm:pt>
    <dgm:pt modelId="{16280632-82D7-40D1-AC29-32AD7576E926}" type="pres">
      <dgm:prSet presAssocID="{C3457604-FBF8-4609-9DD6-4DFFFAA7EF69}" presName="Name0" presStyleCnt="0">
        <dgm:presLayoutVars>
          <dgm:dir/>
          <dgm:resizeHandles val="exact"/>
        </dgm:presLayoutVars>
      </dgm:prSet>
      <dgm:spPr/>
      <dgm:t>
        <a:bodyPr/>
        <a:lstStyle/>
        <a:p>
          <a:endParaRPr lang="en-GB"/>
        </a:p>
      </dgm:t>
    </dgm:pt>
    <dgm:pt modelId="{5D205E8C-7E05-4D0E-A8CF-77F36D92FE53}" type="pres">
      <dgm:prSet presAssocID="{E2ADDDF8-9F47-436E-8EE3-BC392FA591EE}" presName="node" presStyleLbl="node1" presStyleIdx="0" presStyleCnt="5">
        <dgm:presLayoutVars>
          <dgm:bulletEnabled val="1"/>
        </dgm:presLayoutVars>
      </dgm:prSet>
      <dgm:spPr/>
      <dgm:t>
        <a:bodyPr/>
        <a:lstStyle/>
        <a:p>
          <a:endParaRPr lang="en-GB"/>
        </a:p>
      </dgm:t>
    </dgm:pt>
    <dgm:pt modelId="{38A63DE3-6A45-4F5F-AFAE-7C3320D21FB8}" type="pres">
      <dgm:prSet presAssocID="{14FA352A-E534-4473-A346-5FBA2BFE60A3}" presName="sibTrans" presStyleCnt="0"/>
      <dgm:spPr/>
      <dgm:t>
        <a:bodyPr/>
        <a:lstStyle/>
        <a:p>
          <a:endParaRPr lang="en-GB"/>
        </a:p>
      </dgm:t>
    </dgm:pt>
    <dgm:pt modelId="{B0BA8A2D-44DE-436C-AC61-01AACC70B73F}" type="pres">
      <dgm:prSet presAssocID="{A88FA825-C12E-43A8-8B0F-D3B016CAAB66}" presName="node" presStyleLbl="node1" presStyleIdx="1" presStyleCnt="5">
        <dgm:presLayoutVars>
          <dgm:bulletEnabled val="1"/>
        </dgm:presLayoutVars>
      </dgm:prSet>
      <dgm:spPr/>
      <dgm:t>
        <a:bodyPr/>
        <a:lstStyle/>
        <a:p>
          <a:endParaRPr lang="en-GB"/>
        </a:p>
      </dgm:t>
    </dgm:pt>
    <dgm:pt modelId="{16F699DE-77AA-4129-BADA-6981015E3C72}" type="pres">
      <dgm:prSet presAssocID="{CBBE94E8-AA44-45EA-A5B7-21644E61C1FB}" presName="sibTrans" presStyleCnt="0"/>
      <dgm:spPr/>
      <dgm:t>
        <a:bodyPr/>
        <a:lstStyle/>
        <a:p>
          <a:endParaRPr lang="en-GB"/>
        </a:p>
      </dgm:t>
    </dgm:pt>
    <dgm:pt modelId="{A050620E-65CC-45AD-8768-58269AFC10A5}" type="pres">
      <dgm:prSet presAssocID="{4C949878-8F4B-4A2A-AA69-F78204B56519}" presName="node" presStyleLbl="node1" presStyleIdx="2" presStyleCnt="5">
        <dgm:presLayoutVars>
          <dgm:bulletEnabled val="1"/>
        </dgm:presLayoutVars>
      </dgm:prSet>
      <dgm:spPr/>
      <dgm:t>
        <a:bodyPr/>
        <a:lstStyle/>
        <a:p>
          <a:endParaRPr lang="en-GB"/>
        </a:p>
      </dgm:t>
    </dgm:pt>
    <dgm:pt modelId="{18379AB3-3E65-4CDD-BF45-3E1B8A88619A}" type="pres">
      <dgm:prSet presAssocID="{1EE1EBDA-ABCB-47C8-9031-827E4CDFB745}" presName="sibTrans" presStyleCnt="0"/>
      <dgm:spPr/>
      <dgm:t>
        <a:bodyPr/>
        <a:lstStyle/>
        <a:p>
          <a:endParaRPr lang="en-GB"/>
        </a:p>
      </dgm:t>
    </dgm:pt>
    <dgm:pt modelId="{024A8D14-D33C-4FE1-8389-EAA6F5AC6E14}" type="pres">
      <dgm:prSet presAssocID="{9C8B9091-51CC-4AFC-90B0-D25DD00EEE2E}" presName="node" presStyleLbl="node1" presStyleIdx="3" presStyleCnt="5">
        <dgm:presLayoutVars>
          <dgm:bulletEnabled val="1"/>
        </dgm:presLayoutVars>
      </dgm:prSet>
      <dgm:spPr/>
      <dgm:t>
        <a:bodyPr/>
        <a:lstStyle/>
        <a:p>
          <a:endParaRPr lang="en-GB"/>
        </a:p>
      </dgm:t>
    </dgm:pt>
    <dgm:pt modelId="{8AC49F67-6A77-4A15-8600-B6571CCA9A7A}" type="pres">
      <dgm:prSet presAssocID="{83B337FA-C3EB-48FC-92DD-74327A344802}" presName="sibTrans" presStyleCnt="0"/>
      <dgm:spPr/>
      <dgm:t>
        <a:bodyPr/>
        <a:lstStyle/>
        <a:p>
          <a:endParaRPr lang="en-GB"/>
        </a:p>
      </dgm:t>
    </dgm:pt>
    <dgm:pt modelId="{584DBC7F-DFDA-4154-92C6-F54DC029326E}" type="pres">
      <dgm:prSet presAssocID="{10008FEB-12A6-4D1B-ABA2-356F3DFB7D21}" presName="node" presStyleLbl="node1" presStyleIdx="4" presStyleCnt="5">
        <dgm:presLayoutVars>
          <dgm:bulletEnabled val="1"/>
        </dgm:presLayoutVars>
      </dgm:prSet>
      <dgm:spPr/>
      <dgm:t>
        <a:bodyPr/>
        <a:lstStyle/>
        <a:p>
          <a:endParaRPr lang="en-GB"/>
        </a:p>
      </dgm:t>
    </dgm:pt>
  </dgm:ptLst>
  <dgm:cxnLst>
    <dgm:cxn modelId="{5EE4A689-89B8-4DC0-A619-AE19583BEBF7}" type="presOf" srcId="{4C949878-8F4B-4A2A-AA69-F78204B56519}" destId="{A050620E-65CC-45AD-8768-58269AFC10A5}" srcOrd="0" destOrd="0" presId="urn:microsoft.com/office/officeart/2005/8/layout/hList6"/>
    <dgm:cxn modelId="{F43E15A5-554C-4EF4-A4EB-CBEE95C5B44C}" srcId="{C3457604-FBF8-4609-9DD6-4DFFFAA7EF69}" destId="{4C949878-8F4B-4A2A-AA69-F78204B56519}" srcOrd="2" destOrd="0" parTransId="{EC313682-65C6-4335-A81A-DE388CE7D9B1}" sibTransId="{1EE1EBDA-ABCB-47C8-9031-827E4CDFB745}"/>
    <dgm:cxn modelId="{390CF8EF-4581-482D-B203-492957EA4CA7}" srcId="{C3457604-FBF8-4609-9DD6-4DFFFAA7EF69}" destId="{A88FA825-C12E-43A8-8B0F-D3B016CAAB66}" srcOrd="1" destOrd="0" parTransId="{2BF2C9A3-C7A1-4CFD-BA8F-3B50FEAFEE3E}" sibTransId="{CBBE94E8-AA44-45EA-A5B7-21644E61C1FB}"/>
    <dgm:cxn modelId="{92E2A2E0-792D-471E-9C8C-7254DE6908A3}" type="presOf" srcId="{E2ADDDF8-9F47-436E-8EE3-BC392FA591EE}" destId="{5D205E8C-7E05-4D0E-A8CF-77F36D92FE53}" srcOrd="0" destOrd="0" presId="urn:microsoft.com/office/officeart/2005/8/layout/hList6"/>
    <dgm:cxn modelId="{632B9A34-A61E-4510-AA03-FE708B6770A9}" type="presOf" srcId="{9C8B9091-51CC-4AFC-90B0-D25DD00EEE2E}" destId="{024A8D14-D33C-4FE1-8389-EAA6F5AC6E14}" srcOrd="0" destOrd="0" presId="urn:microsoft.com/office/officeart/2005/8/layout/hList6"/>
    <dgm:cxn modelId="{6A44DF94-7F9A-423B-B383-BD6F3173388B}" srcId="{C3457604-FBF8-4609-9DD6-4DFFFAA7EF69}" destId="{10008FEB-12A6-4D1B-ABA2-356F3DFB7D21}" srcOrd="4" destOrd="0" parTransId="{3D2CD3E3-745F-4B56-AF57-A5D7E0384151}" sibTransId="{B71C8F4D-ED8F-4BED-B6D6-890F0C1B1C8D}"/>
    <dgm:cxn modelId="{B8B0B14F-2974-4E1E-A046-FC9988715766}" type="presOf" srcId="{C3457604-FBF8-4609-9DD6-4DFFFAA7EF69}" destId="{16280632-82D7-40D1-AC29-32AD7576E926}" srcOrd="0" destOrd="0" presId="urn:microsoft.com/office/officeart/2005/8/layout/hList6"/>
    <dgm:cxn modelId="{64B0A1C4-DA0E-4E70-A96F-B085B0DF9AC3}" srcId="{C3457604-FBF8-4609-9DD6-4DFFFAA7EF69}" destId="{9C8B9091-51CC-4AFC-90B0-D25DD00EEE2E}" srcOrd="3" destOrd="0" parTransId="{70FDDF6D-58D8-4BBE-8222-0A861DE7A067}" sibTransId="{83B337FA-C3EB-48FC-92DD-74327A344802}"/>
    <dgm:cxn modelId="{285C1246-1F2A-4486-8C5E-C4B6011B201A}" type="presOf" srcId="{10008FEB-12A6-4D1B-ABA2-356F3DFB7D21}" destId="{584DBC7F-DFDA-4154-92C6-F54DC029326E}" srcOrd="0" destOrd="0" presId="urn:microsoft.com/office/officeart/2005/8/layout/hList6"/>
    <dgm:cxn modelId="{DD7A4CE0-E9BC-4F14-B529-2DC1C2A81F88}" type="presOf" srcId="{A88FA825-C12E-43A8-8B0F-D3B016CAAB66}" destId="{B0BA8A2D-44DE-436C-AC61-01AACC70B73F}" srcOrd="0" destOrd="0" presId="urn:microsoft.com/office/officeart/2005/8/layout/hList6"/>
    <dgm:cxn modelId="{D9DA26F9-10FC-4D7F-9A5F-F6750C17E67D}" srcId="{C3457604-FBF8-4609-9DD6-4DFFFAA7EF69}" destId="{E2ADDDF8-9F47-436E-8EE3-BC392FA591EE}" srcOrd="0" destOrd="0" parTransId="{9FA42966-77AC-48F2-B777-B0F2F8F39000}" sibTransId="{14FA352A-E534-4473-A346-5FBA2BFE60A3}"/>
    <dgm:cxn modelId="{4E042D01-0680-487F-ADD4-214768CD1E38}" type="presParOf" srcId="{16280632-82D7-40D1-AC29-32AD7576E926}" destId="{5D205E8C-7E05-4D0E-A8CF-77F36D92FE53}" srcOrd="0" destOrd="0" presId="urn:microsoft.com/office/officeart/2005/8/layout/hList6"/>
    <dgm:cxn modelId="{ABA2CD40-1B1B-4E40-BD65-E483F8845440}" type="presParOf" srcId="{16280632-82D7-40D1-AC29-32AD7576E926}" destId="{38A63DE3-6A45-4F5F-AFAE-7C3320D21FB8}" srcOrd="1" destOrd="0" presId="urn:microsoft.com/office/officeart/2005/8/layout/hList6"/>
    <dgm:cxn modelId="{1BD90176-AB0C-4272-A09D-DFD6C779D915}" type="presParOf" srcId="{16280632-82D7-40D1-AC29-32AD7576E926}" destId="{B0BA8A2D-44DE-436C-AC61-01AACC70B73F}" srcOrd="2" destOrd="0" presId="urn:microsoft.com/office/officeart/2005/8/layout/hList6"/>
    <dgm:cxn modelId="{9BA02BDF-6D85-4027-9CB7-D5B69185B9B4}" type="presParOf" srcId="{16280632-82D7-40D1-AC29-32AD7576E926}" destId="{16F699DE-77AA-4129-BADA-6981015E3C72}" srcOrd="3" destOrd="0" presId="urn:microsoft.com/office/officeart/2005/8/layout/hList6"/>
    <dgm:cxn modelId="{15A651B3-D352-4853-8876-72FBE68FABF6}" type="presParOf" srcId="{16280632-82D7-40D1-AC29-32AD7576E926}" destId="{A050620E-65CC-45AD-8768-58269AFC10A5}" srcOrd="4" destOrd="0" presId="urn:microsoft.com/office/officeart/2005/8/layout/hList6"/>
    <dgm:cxn modelId="{367ED328-DC1A-4992-AAC7-4B7DA3939EA3}" type="presParOf" srcId="{16280632-82D7-40D1-AC29-32AD7576E926}" destId="{18379AB3-3E65-4CDD-BF45-3E1B8A88619A}" srcOrd="5" destOrd="0" presId="urn:microsoft.com/office/officeart/2005/8/layout/hList6"/>
    <dgm:cxn modelId="{92C1F809-70E7-4D25-8EBB-55E045DC05F2}" type="presParOf" srcId="{16280632-82D7-40D1-AC29-32AD7576E926}" destId="{024A8D14-D33C-4FE1-8389-EAA6F5AC6E14}" srcOrd="6" destOrd="0" presId="urn:microsoft.com/office/officeart/2005/8/layout/hList6"/>
    <dgm:cxn modelId="{42BCAF77-E2A1-41C4-8B3A-3CD613B69C37}" type="presParOf" srcId="{16280632-82D7-40D1-AC29-32AD7576E926}" destId="{8AC49F67-6A77-4A15-8600-B6571CCA9A7A}" srcOrd="7" destOrd="0" presId="urn:microsoft.com/office/officeart/2005/8/layout/hList6"/>
    <dgm:cxn modelId="{315F9377-5D50-4D52-B92F-DB2DB804CC4C}" type="presParOf" srcId="{16280632-82D7-40D1-AC29-32AD7576E926}" destId="{584DBC7F-DFDA-4154-92C6-F54DC029326E}"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57604-FBF8-4609-9DD6-4DFFFAA7EF69}" type="doc">
      <dgm:prSet loTypeId="urn:microsoft.com/office/officeart/2005/8/layout/hList6" loCatId="list" qsTypeId="urn:microsoft.com/office/officeart/2005/8/quickstyle/simple4" qsCatId="simple" csTypeId="urn:microsoft.com/office/officeart/2005/8/colors/colorful4" csCatId="colorful" phldr="1"/>
      <dgm:spPr/>
      <dgm:t>
        <a:bodyPr/>
        <a:lstStyle/>
        <a:p>
          <a:endParaRPr lang="en-GB"/>
        </a:p>
      </dgm:t>
    </dgm:pt>
    <dgm:pt modelId="{E2ADDDF8-9F47-436E-8EE3-BC392FA591EE}">
      <dgm:prSet phldrT="[Text]" custT="1"/>
      <dgm:spPr/>
      <dgm:t>
        <a:bodyPr/>
        <a:lstStyle/>
        <a:p>
          <a:pPr algn="l"/>
          <a:r>
            <a:rPr lang="en-GB" sz="1900" b="1" dirty="0" smtClean="0"/>
            <a:t>Use of GEM data to build IF models</a:t>
          </a:r>
        </a:p>
      </dgm:t>
    </dgm:pt>
    <dgm:pt modelId="{9FA42966-77AC-48F2-B777-B0F2F8F39000}" type="parTrans" cxnId="{D9DA26F9-10FC-4D7F-9A5F-F6750C17E67D}">
      <dgm:prSet/>
      <dgm:spPr/>
      <dgm:t>
        <a:bodyPr/>
        <a:lstStyle/>
        <a:p>
          <a:endParaRPr lang="en-GB" sz="1200"/>
        </a:p>
      </dgm:t>
    </dgm:pt>
    <dgm:pt modelId="{14FA352A-E534-4473-A346-5FBA2BFE60A3}" type="sibTrans" cxnId="{D9DA26F9-10FC-4D7F-9A5F-F6750C17E67D}">
      <dgm:prSet/>
      <dgm:spPr/>
      <dgm:t>
        <a:bodyPr/>
        <a:lstStyle/>
        <a:p>
          <a:endParaRPr lang="en-GB" sz="1200"/>
        </a:p>
      </dgm:t>
    </dgm:pt>
    <dgm:pt modelId="{16280632-82D7-40D1-AC29-32AD7576E926}" type="pres">
      <dgm:prSet presAssocID="{C3457604-FBF8-4609-9DD6-4DFFFAA7EF69}" presName="Name0" presStyleCnt="0">
        <dgm:presLayoutVars>
          <dgm:dir/>
          <dgm:resizeHandles val="exact"/>
        </dgm:presLayoutVars>
      </dgm:prSet>
      <dgm:spPr/>
      <dgm:t>
        <a:bodyPr/>
        <a:lstStyle/>
        <a:p>
          <a:endParaRPr lang="en-GB"/>
        </a:p>
      </dgm:t>
    </dgm:pt>
    <dgm:pt modelId="{5D205E8C-7E05-4D0E-A8CF-77F36D92FE53}" type="pres">
      <dgm:prSet presAssocID="{E2ADDDF8-9F47-436E-8EE3-BC392FA591EE}" presName="node" presStyleLbl="node1" presStyleIdx="0" presStyleCnt="1">
        <dgm:presLayoutVars>
          <dgm:bulletEnabled val="1"/>
        </dgm:presLayoutVars>
      </dgm:prSet>
      <dgm:spPr/>
      <dgm:t>
        <a:bodyPr/>
        <a:lstStyle/>
        <a:p>
          <a:endParaRPr lang="en-GB"/>
        </a:p>
      </dgm:t>
    </dgm:pt>
  </dgm:ptLst>
  <dgm:cxnLst>
    <dgm:cxn modelId="{8105853C-9DFF-4A37-9EEF-96B8A1D773EF}" type="presOf" srcId="{C3457604-FBF8-4609-9DD6-4DFFFAA7EF69}" destId="{16280632-82D7-40D1-AC29-32AD7576E926}" srcOrd="0" destOrd="0" presId="urn:microsoft.com/office/officeart/2005/8/layout/hList6"/>
    <dgm:cxn modelId="{D9DA26F9-10FC-4D7F-9A5F-F6750C17E67D}" srcId="{C3457604-FBF8-4609-9DD6-4DFFFAA7EF69}" destId="{E2ADDDF8-9F47-436E-8EE3-BC392FA591EE}" srcOrd="0" destOrd="0" parTransId="{9FA42966-77AC-48F2-B777-B0F2F8F39000}" sibTransId="{14FA352A-E534-4473-A346-5FBA2BFE60A3}"/>
    <dgm:cxn modelId="{699936B0-E2A1-4EF8-BF77-8E72320211E9}" type="presOf" srcId="{E2ADDDF8-9F47-436E-8EE3-BC392FA591EE}" destId="{5D205E8C-7E05-4D0E-A8CF-77F36D92FE53}" srcOrd="0" destOrd="0" presId="urn:microsoft.com/office/officeart/2005/8/layout/hList6"/>
    <dgm:cxn modelId="{AAFAAEA2-5F5E-4971-A285-6F7ED29D9B17}" type="presParOf" srcId="{16280632-82D7-40D1-AC29-32AD7576E926}" destId="{5D205E8C-7E05-4D0E-A8CF-77F36D92FE53}"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A786-6CE7-47D8-AB41-45C5DFD6AF88}">
      <dsp:nvSpPr>
        <dsp:cNvPr id="0" name=""/>
        <dsp:cNvSpPr/>
      </dsp:nvSpPr>
      <dsp:spPr>
        <a:xfrm rot="5400000">
          <a:off x="3155154" y="123295"/>
          <a:ext cx="1874218" cy="1630569"/>
        </a:xfrm>
        <a:prstGeom prst="hexagon">
          <a:avLst>
            <a:gd name="adj" fmla="val 25000"/>
            <a:gd name="vf" fmla="val 115470"/>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Cat model platform</a:t>
          </a:r>
        </a:p>
        <a:p>
          <a:pPr lvl="0" algn="ctr" defTabSz="622300">
            <a:lnSpc>
              <a:spcPct val="90000"/>
            </a:lnSpc>
            <a:spcBef>
              <a:spcPct val="0"/>
            </a:spcBef>
            <a:spcAft>
              <a:spcPct val="35000"/>
            </a:spcAft>
          </a:pPr>
          <a:r>
            <a:rPr lang="en-GB" sz="1400" kern="1200" dirty="0" smtClean="0"/>
            <a:t>ELEMENTS</a:t>
          </a:r>
          <a:endParaRPr lang="en-GB" sz="1400" kern="1200" dirty="0"/>
        </a:p>
      </dsp:txBody>
      <dsp:txXfrm rot="-5400000">
        <a:off x="3531075" y="293537"/>
        <a:ext cx="1122375" cy="1290086"/>
      </dsp:txXfrm>
    </dsp:sp>
    <dsp:sp modelId="{27E529BC-F2C0-4EFF-9287-7AC086E90B4F}">
      <dsp:nvSpPr>
        <dsp:cNvPr id="0" name=""/>
        <dsp:cNvSpPr/>
      </dsp:nvSpPr>
      <dsp:spPr>
        <a:xfrm>
          <a:off x="4957027" y="376315"/>
          <a:ext cx="2091627" cy="1124530"/>
        </a:xfrm>
        <a:prstGeom prst="rect">
          <a:avLst/>
        </a:prstGeom>
        <a:noFill/>
        <a:ln>
          <a:noFill/>
        </a:ln>
        <a:effectLst/>
      </dsp:spPr>
      <dsp:style>
        <a:lnRef idx="0">
          <a:scrgbClr r="0" g="0" b="0"/>
        </a:lnRef>
        <a:fillRef idx="0">
          <a:scrgbClr r="0" g="0" b="0"/>
        </a:fillRef>
        <a:effectRef idx="0">
          <a:scrgbClr r="0" g="0" b="0"/>
        </a:effectRef>
        <a:fontRef idx="minor"/>
      </dsp:style>
    </dsp:sp>
    <dsp:sp modelId="{CA983A95-7EF9-4F96-8A82-C0C0571DADA6}">
      <dsp:nvSpPr>
        <dsp:cNvPr id="0" name=""/>
        <dsp:cNvSpPr/>
      </dsp:nvSpPr>
      <dsp:spPr>
        <a:xfrm rot="5400000">
          <a:off x="1394139" y="123295"/>
          <a:ext cx="1874218" cy="1630569"/>
        </a:xfrm>
        <a:prstGeom prst="hexagon">
          <a:avLst>
            <a:gd name="adj" fmla="val 25000"/>
            <a:gd name="vf" fmla="val 115470"/>
          </a:avLst>
        </a:prstGeom>
        <a:gradFill rotWithShape="0">
          <a:gsLst>
            <a:gs pos="0">
              <a:schemeClr val="accent4">
                <a:shade val="50000"/>
                <a:hueOff val="202852"/>
                <a:satOff val="-23554"/>
                <a:lumOff val="17593"/>
                <a:alphaOff val="0"/>
                <a:shade val="51000"/>
                <a:satMod val="130000"/>
              </a:schemeClr>
            </a:gs>
            <a:gs pos="80000">
              <a:schemeClr val="accent4">
                <a:shade val="50000"/>
                <a:hueOff val="202852"/>
                <a:satOff val="-23554"/>
                <a:lumOff val="17593"/>
                <a:alphaOff val="0"/>
                <a:shade val="93000"/>
                <a:satMod val="130000"/>
              </a:schemeClr>
            </a:gs>
            <a:gs pos="100000">
              <a:schemeClr val="accent4">
                <a:shade val="50000"/>
                <a:hueOff val="202852"/>
                <a:satOff val="-23554"/>
                <a:lumOff val="175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kern="1200" dirty="0" smtClean="0"/>
            <a:t>Cat Model Developers</a:t>
          </a:r>
          <a:endParaRPr lang="en-GB" sz="1700" kern="1200" dirty="0"/>
        </a:p>
      </dsp:txBody>
      <dsp:txXfrm rot="-5400000">
        <a:off x="1770060" y="293537"/>
        <a:ext cx="1122375" cy="1290086"/>
      </dsp:txXfrm>
    </dsp:sp>
    <dsp:sp modelId="{92213F0B-BF77-44F7-9577-C0EAF6056D1C}">
      <dsp:nvSpPr>
        <dsp:cNvPr id="0" name=""/>
        <dsp:cNvSpPr/>
      </dsp:nvSpPr>
      <dsp:spPr>
        <a:xfrm rot="5400000">
          <a:off x="2271273" y="1714132"/>
          <a:ext cx="1874218" cy="1630569"/>
        </a:xfrm>
        <a:prstGeom prst="hexagon">
          <a:avLst>
            <a:gd name="adj" fmla="val 25000"/>
            <a:gd name="vf" fmla="val 115470"/>
          </a:avLst>
        </a:prstGeom>
        <a:gradFill rotWithShape="0">
          <a:gsLst>
            <a:gs pos="0">
              <a:schemeClr val="accent4">
                <a:shade val="50000"/>
                <a:hueOff val="405703"/>
                <a:satOff val="-47108"/>
                <a:lumOff val="35186"/>
                <a:alphaOff val="0"/>
                <a:shade val="51000"/>
                <a:satMod val="130000"/>
              </a:schemeClr>
            </a:gs>
            <a:gs pos="80000">
              <a:schemeClr val="accent4">
                <a:shade val="50000"/>
                <a:hueOff val="405703"/>
                <a:satOff val="-47108"/>
                <a:lumOff val="35186"/>
                <a:alphaOff val="0"/>
                <a:shade val="93000"/>
                <a:satMod val="130000"/>
              </a:schemeClr>
            </a:gs>
            <a:gs pos="100000">
              <a:schemeClr val="accent4">
                <a:shade val="50000"/>
                <a:hueOff val="405703"/>
                <a:satOff val="-47108"/>
                <a:lumOff val="351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90 team members in 5 time zones</a:t>
          </a:r>
          <a:endParaRPr lang="en-GB" sz="1400" kern="1200" dirty="0"/>
        </a:p>
      </dsp:txBody>
      <dsp:txXfrm rot="-5400000">
        <a:off x="2647194" y="1884374"/>
        <a:ext cx="1122375" cy="1290086"/>
      </dsp:txXfrm>
    </dsp:sp>
    <dsp:sp modelId="{531F0740-1F71-4321-9925-84355FC1B138}">
      <dsp:nvSpPr>
        <dsp:cNvPr id="0" name=""/>
        <dsp:cNvSpPr/>
      </dsp:nvSpPr>
      <dsp:spPr>
        <a:xfrm>
          <a:off x="301469" y="1967151"/>
          <a:ext cx="2024155" cy="1124530"/>
        </a:xfrm>
        <a:prstGeom prst="rect">
          <a:avLst/>
        </a:prstGeom>
        <a:noFill/>
        <a:ln>
          <a:noFill/>
        </a:ln>
        <a:effectLst/>
      </dsp:spPr>
      <dsp:style>
        <a:lnRef idx="0">
          <a:scrgbClr r="0" g="0" b="0"/>
        </a:lnRef>
        <a:fillRef idx="0">
          <a:scrgbClr r="0" g="0" b="0"/>
        </a:fillRef>
        <a:effectRef idx="0">
          <a:scrgbClr r="0" g="0" b="0"/>
        </a:effectRef>
        <a:fontRef idx="minor"/>
      </dsp:style>
    </dsp:sp>
    <dsp:sp modelId="{067EEB05-FCD6-47AA-BA27-EF5DAAFA292A}">
      <dsp:nvSpPr>
        <dsp:cNvPr id="0" name=""/>
        <dsp:cNvSpPr/>
      </dsp:nvSpPr>
      <dsp:spPr>
        <a:xfrm rot="5400000">
          <a:off x="4032288" y="1714132"/>
          <a:ext cx="1874218" cy="1630569"/>
        </a:xfrm>
        <a:prstGeom prst="hexagon">
          <a:avLst>
            <a:gd name="adj" fmla="val 25000"/>
            <a:gd name="vf" fmla="val 115470"/>
          </a:avLst>
        </a:prstGeom>
        <a:gradFill rotWithShape="0">
          <a:gsLst>
            <a:gs pos="0">
              <a:schemeClr val="accent4">
                <a:shade val="50000"/>
                <a:hueOff val="608555"/>
                <a:satOff val="-70662"/>
                <a:lumOff val="52779"/>
                <a:alphaOff val="0"/>
                <a:shade val="51000"/>
                <a:satMod val="130000"/>
              </a:schemeClr>
            </a:gs>
            <a:gs pos="80000">
              <a:schemeClr val="accent4">
                <a:shade val="50000"/>
                <a:hueOff val="608555"/>
                <a:satOff val="-70662"/>
                <a:lumOff val="52779"/>
                <a:alphaOff val="0"/>
                <a:shade val="93000"/>
                <a:satMod val="130000"/>
              </a:schemeClr>
            </a:gs>
            <a:gs pos="100000">
              <a:schemeClr val="accent4">
                <a:shade val="50000"/>
                <a:hueOff val="608555"/>
                <a:satOff val="-70662"/>
                <a:lumOff val="527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Committed to Oasis </a:t>
          </a:r>
          <a:endParaRPr lang="en-GB" sz="1800" kern="1200" dirty="0"/>
        </a:p>
      </dsp:txBody>
      <dsp:txXfrm rot="-5400000">
        <a:off x="4408209" y="1884374"/>
        <a:ext cx="1122375" cy="1290086"/>
      </dsp:txXfrm>
    </dsp:sp>
    <dsp:sp modelId="{8A9990EC-AECD-4874-9C3C-80B12F3B46BF}">
      <dsp:nvSpPr>
        <dsp:cNvPr id="0" name=""/>
        <dsp:cNvSpPr/>
      </dsp:nvSpPr>
      <dsp:spPr>
        <a:xfrm rot="5400000">
          <a:off x="3155154" y="3304968"/>
          <a:ext cx="1874218" cy="1630569"/>
        </a:xfrm>
        <a:prstGeom prst="hexagon">
          <a:avLst>
            <a:gd name="adj" fmla="val 25000"/>
            <a:gd name="vf" fmla="val 115470"/>
          </a:avLst>
        </a:prstGeom>
        <a:gradFill rotWithShape="0">
          <a:gsLst>
            <a:gs pos="0">
              <a:schemeClr val="accent4">
                <a:shade val="50000"/>
                <a:hueOff val="405703"/>
                <a:satOff val="-47108"/>
                <a:lumOff val="35186"/>
                <a:alphaOff val="0"/>
                <a:shade val="51000"/>
                <a:satMod val="130000"/>
              </a:schemeClr>
            </a:gs>
            <a:gs pos="80000">
              <a:schemeClr val="accent4">
                <a:shade val="50000"/>
                <a:hueOff val="405703"/>
                <a:satOff val="-47108"/>
                <a:lumOff val="35186"/>
                <a:alphaOff val="0"/>
                <a:shade val="93000"/>
                <a:satMod val="130000"/>
              </a:schemeClr>
            </a:gs>
            <a:gs pos="100000">
              <a:schemeClr val="accent4">
                <a:shade val="50000"/>
                <a:hueOff val="405703"/>
                <a:satOff val="-47108"/>
                <a:lumOff val="351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Part of Aon Benfield</a:t>
          </a:r>
          <a:endParaRPr lang="en-GB" sz="1400" kern="1200" dirty="0"/>
        </a:p>
      </dsp:txBody>
      <dsp:txXfrm rot="-5400000">
        <a:off x="3531075" y="3475210"/>
        <a:ext cx="1122375" cy="1290086"/>
      </dsp:txXfrm>
    </dsp:sp>
    <dsp:sp modelId="{15B9D31B-79FB-44FE-910D-7732362E9F08}">
      <dsp:nvSpPr>
        <dsp:cNvPr id="0" name=""/>
        <dsp:cNvSpPr/>
      </dsp:nvSpPr>
      <dsp:spPr>
        <a:xfrm>
          <a:off x="4957027" y="3557987"/>
          <a:ext cx="2091627" cy="1124530"/>
        </a:xfrm>
        <a:prstGeom prst="rect">
          <a:avLst/>
        </a:prstGeom>
        <a:noFill/>
        <a:ln>
          <a:noFill/>
        </a:ln>
        <a:effectLst/>
      </dsp:spPr>
      <dsp:style>
        <a:lnRef idx="0">
          <a:scrgbClr r="0" g="0" b="0"/>
        </a:lnRef>
        <a:fillRef idx="0">
          <a:scrgbClr r="0" g="0" b="0"/>
        </a:fillRef>
        <a:effectRef idx="0">
          <a:scrgbClr r="0" g="0" b="0"/>
        </a:effectRef>
        <a:fontRef idx="minor"/>
      </dsp:style>
    </dsp:sp>
    <dsp:sp modelId="{D4E6B802-B395-4D49-B449-907F53778576}">
      <dsp:nvSpPr>
        <dsp:cNvPr id="0" name=""/>
        <dsp:cNvSpPr/>
      </dsp:nvSpPr>
      <dsp:spPr>
        <a:xfrm rot="5400000">
          <a:off x="1394139" y="3304968"/>
          <a:ext cx="1874218" cy="1630569"/>
        </a:xfrm>
        <a:prstGeom prst="hexagon">
          <a:avLst>
            <a:gd name="adj" fmla="val 25000"/>
            <a:gd name="vf" fmla="val 115470"/>
          </a:avLst>
        </a:prstGeom>
        <a:gradFill rotWithShape="0">
          <a:gsLst>
            <a:gs pos="0">
              <a:schemeClr val="accent4">
                <a:shade val="50000"/>
                <a:hueOff val="202852"/>
                <a:satOff val="-23554"/>
                <a:lumOff val="17593"/>
                <a:alphaOff val="0"/>
                <a:shade val="51000"/>
                <a:satMod val="130000"/>
              </a:schemeClr>
            </a:gs>
            <a:gs pos="80000">
              <a:schemeClr val="accent4">
                <a:shade val="50000"/>
                <a:hueOff val="202852"/>
                <a:satOff val="-23554"/>
                <a:lumOff val="17593"/>
                <a:alphaOff val="0"/>
                <a:shade val="93000"/>
                <a:satMod val="130000"/>
              </a:schemeClr>
            </a:gs>
            <a:gs pos="100000">
              <a:schemeClr val="accent4">
                <a:shade val="50000"/>
                <a:hueOff val="202852"/>
                <a:satOff val="-23554"/>
                <a:lumOff val="175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Natural and man-made hazards</a:t>
          </a:r>
          <a:endParaRPr lang="en-GB" sz="2000" kern="1200" dirty="0"/>
        </a:p>
      </dsp:txBody>
      <dsp:txXfrm rot="-5400000">
        <a:off x="1770060" y="3475210"/>
        <a:ext cx="1122375" cy="1290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5E8C-7E05-4D0E-A8CF-77F36D92FE53}">
      <dsp:nvSpPr>
        <dsp:cNvPr id="0" name=""/>
        <dsp:cNvSpPr/>
      </dsp:nvSpPr>
      <dsp:spPr>
        <a:xfrm rot="16200000">
          <a:off x="-1620357" y="1625137"/>
          <a:ext cx="4927474" cy="1677199"/>
        </a:xfrm>
        <a:prstGeom prst="flowChartManualOperati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ctr" anchorCtr="0">
          <a:noAutofit/>
        </a:bodyPr>
        <a:lstStyle/>
        <a:p>
          <a:pPr lvl="0" algn="l" defTabSz="800100">
            <a:lnSpc>
              <a:spcPct val="90000"/>
            </a:lnSpc>
            <a:spcBef>
              <a:spcPct val="0"/>
            </a:spcBef>
            <a:spcAft>
              <a:spcPct val="35000"/>
            </a:spcAft>
          </a:pPr>
          <a:r>
            <a:rPr lang="en-GB" sz="1800" b="1" kern="1200" dirty="0" smtClean="0"/>
            <a:t>Probabilistic and scenario models</a:t>
          </a:r>
        </a:p>
      </dsp:txBody>
      <dsp:txXfrm rot="5400000">
        <a:off x="4780" y="985495"/>
        <a:ext cx="1677199" cy="2956484"/>
      </dsp:txXfrm>
    </dsp:sp>
    <dsp:sp modelId="{B0BA8A2D-44DE-436C-AC61-01AACC70B73F}">
      <dsp:nvSpPr>
        <dsp:cNvPr id="0" name=""/>
        <dsp:cNvSpPr/>
      </dsp:nvSpPr>
      <dsp:spPr>
        <a:xfrm rot="16200000">
          <a:off x="182632" y="1625137"/>
          <a:ext cx="4927474" cy="1677199"/>
        </a:xfrm>
        <a:prstGeom prst="flowChartManualOperation">
          <a:avLst/>
        </a:prstGeom>
        <a:gradFill rotWithShape="0">
          <a:gsLst>
            <a:gs pos="0">
              <a:schemeClr val="accent6">
                <a:shade val="50000"/>
                <a:hueOff val="-269424"/>
                <a:satOff val="-7693"/>
                <a:lumOff val="19567"/>
                <a:alphaOff val="0"/>
                <a:shade val="51000"/>
                <a:satMod val="130000"/>
              </a:schemeClr>
            </a:gs>
            <a:gs pos="80000">
              <a:schemeClr val="accent6">
                <a:shade val="50000"/>
                <a:hueOff val="-269424"/>
                <a:satOff val="-7693"/>
                <a:lumOff val="19567"/>
                <a:alphaOff val="0"/>
                <a:shade val="93000"/>
                <a:satMod val="130000"/>
              </a:schemeClr>
            </a:gs>
            <a:gs pos="100000">
              <a:schemeClr val="accent6">
                <a:shade val="50000"/>
                <a:hueOff val="-269424"/>
                <a:satOff val="-7693"/>
                <a:lumOff val="1956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ctr" anchorCtr="0">
          <a:noAutofit/>
        </a:bodyPr>
        <a:lstStyle/>
        <a:p>
          <a:pPr lvl="0" algn="l" defTabSz="800100">
            <a:lnSpc>
              <a:spcPct val="90000"/>
            </a:lnSpc>
            <a:spcBef>
              <a:spcPct val="0"/>
            </a:spcBef>
            <a:spcAft>
              <a:spcPct val="35000"/>
            </a:spcAft>
          </a:pPr>
          <a:r>
            <a:rPr lang="en-GB" sz="1800" b="1" kern="1200" dirty="0" smtClean="0"/>
            <a:t>Custom model development</a:t>
          </a:r>
          <a:endParaRPr lang="en-GB" sz="1800" b="1" kern="1200" dirty="0"/>
        </a:p>
      </dsp:txBody>
      <dsp:txXfrm rot="5400000">
        <a:off x="1807769" y="985495"/>
        <a:ext cx="1677199" cy="2956484"/>
      </dsp:txXfrm>
    </dsp:sp>
    <dsp:sp modelId="{A050620E-65CC-45AD-8768-58269AFC10A5}">
      <dsp:nvSpPr>
        <dsp:cNvPr id="0" name=""/>
        <dsp:cNvSpPr/>
      </dsp:nvSpPr>
      <dsp:spPr>
        <a:xfrm rot="16200000">
          <a:off x="1985621" y="1625137"/>
          <a:ext cx="4927474" cy="1677199"/>
        </a:xfrm>
        <a:prstGeom prst="flowChartManualOperation">
          <a:avLst/>
        </a:prstGeom>
        <a:gradFill rotWithShape="0">
          <a:gsLst>
            <a:gs pos="0">
              <a:schemeClr val="accent6">
                <a:shade val="50000"/>
                <a:hueOff val="-538847"/>
                <a:satOff val="-15386"/>
                <a:lumOff val="39134"/>
                <a:alphaOff val="0"/>
                <a:shade val="51000"/>
                <a:satMod val="130000"/>
              </a:schemeClr>
            </a:gs>
            <a:gs pos="80000">
              <a:schemeClr val="accent6">
                <a:shade val="50000"/>
                <a:hueOff val="-538847"/>
                <a:satOff val="-15386"/>
                <a:lumOff val="39134"/>
                <a:alphaOff val="0"/>
                <a:shade val="93000"/>
                <a:satMod val="130000"/>
              </a:schemeClr>
            </a:gs>
            <a:gs pos="100000">
              <a:schemeClr val="accent6">
                <a:shade val="50000"/>
                <a:hueOff val="-538847"/>
                <a:satOff val="-15386"/>
                <a:lumOff val="391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ctr" anchorCtr="0">
          <a:noAutofit/>
        </a:bodyPr>
        <a:lstStyle/>
        <a:p>
          <a:pPr lvl="0" algn="l" defTabSz="800100">
            <a:lnSpc>
              <a:spcPct val="90000"/>
            </a:lnSpc>
            <a:spcBef>
              <a:spcPct val="0"/>
            </a:spcBef>
            <a:spcAft>
              <a:spcPct val="35000"/>
            </a:spcAft>
          </a:pPr>
          <a:r>
            <a:rPr lang="en-GB" sz="1800" b="1" kern="1200" dirty="0" smtClean="0"/>
            <a:t>ELEMENTS as a loss calculation platform </a:t>
          </a:r>
        </a:p>
      </dsp:txBody>
      <dsp:txXfrm rot="5400000">
        <a:off x="3610758" y="985495"/>
        <a:ext cx="1677199" cy="2956484"/>
      </dsp:txXfrm>
    </dsp:sp>
    <dsp:sp modelId="{024A8D14-D33C-4FE1-8389-EAA6F5AC6E14}">
      <dsp:nvSpPr>
        <dsp:cNvPr id="0" name=""/>
        <dsp:cNvSpPr/>
      </dsp:nvSpPr>
      <dsp:spPr>
        <a:xfrm rot="16200000">
          <a:off x="3788611" y="1625137"/>
          <a:ext cx="4927474" cy="1677199"/>
        </a:xfrm>
        <a:prstGeom prst="flowChartManualOperation">
          <a:avLst/>
        </a:prstGeom>
        <a:gradFill rotWithShape="0">
          <a:gsLst>
            <a:gs pos="0">
              <a:schemeClr val="accent6">
                <a:shade val="50000"/>
                <a:hueOff val="-538847"/>
                <a:satOff val="-15386"/>
                <a:lumOff val="39134"/>
                <a:alphaOff val="0"/>
                <a:shade val="51000"/>
                <a:satMod val="130000"/>
              </a:schemeClr>
            </a:gs>
            <a:gs pos="80000">
              <a:schemeClr val="accent6">
                <a:shade val="50000"/>
                <a:hueOff val="-538847"/>
                <a:satOff val="-15386"/>
                <a:lumOff val="39134"/>
                <a:alphaOff val="0"/>
                <a:shade val="93000"/>
                <a:satMod val="130000"/>
              </a:schemeClr>
            </a:gs>
            <a:gs pos="100000">
              <a:schemeClr val="accent6">
                <a:shade val="50000"/>
                <a:hueOff val="-538847"/>
                <a:satOff val="-15386"/>
                <a:lumOff val="391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ctr" anchorCtr="0">
          <a:noAutofit/>
        </a:bodyPr>
        <a:lstStyle/>
        <a:p>
          <a:pPr lvl="0" algn="l" defTabSz="800100">
            <a:lnSpc>
              <a:spcPct val="90000"/>
            </a:lnSpc>
            <a:spcBef>
              <a:spcPct val="0"/>
            </a:spcBef>
            <a:spcAft>
              <a:spcPct val="35000"/>
            </a:spcAft>
          </a:pPr>
          <a:r>
            <a:rPr lang="en-GB" sz="1800" b="1" kern="1200" dirty="0" smtClean="0"/>
            <a:t>Hazard and Risk data for primary underwriting</a:t>
          </a:r>
          <a:endParaRPr lang="en-GB" sz="1800" b="1" kern="1200" dirty="0"/>
        </a:p>
      </dsp:txBody>
      <dsp:txXfrm rot="5400000">
        <a:off x="5413748" y="985495"/>
        <a:ext cx="1677199" cy="2956484"/>
      </dsp:txXfrm>
    </dsp:sp>
    <dsp:sp modelId="{584DBC7F-DFDA-4154-92C6-F54DC029326E}">
      <dsp:nvSpPr>
        <dsp:cNvPr id="0" name=""/>
        <dsp:cNvSpPr/>
      </dsp:nvSpPr>
      <dsp:spPr>
        <a:xfrm rot="16200000">
          <a:off x="5591601" y="1625137"/>
          <a:ext cx="4927474" cy="1677199"/>
        </a:xfrm>
        <a:prstGeom prst="flowChartManualOperation">
          <a:avLst/>
        </a:prstGeom>
        <a:gradFill rotWithShape="0">
          <a:gsLst>
            <a:gs pos="0">
              <a:schemeClr val="accent6">
                <a:shade val="50000"/>
                <a:hueOff val="-269424"/>
                <a:satOff val="-7693"/>
                <a:lumOff val="19567"/>
                <a:alphaOff val="0"/>
                <a:shade val="51000"/>
                <a:satMod val="130000"/>
              </a:schemeClr>
            </a:gs>
            <a:gs pos="80000">
              <a:schemeClr val="accent6">
                <a:shade val="50000"/>
                <a:hueOff val="-269424"/>
                <a:satOff val="-7693"/>
                <a:lumOff val="19567"/>
                <a:alphaOff val="0"/>
                <a:shade val="93000"/>
                <a:satMod val="130000"/>
              </a:schemeClr>
            </a:gs>
            <a:gs pos="100000">
              <a:schemeClr val="accent6">
                <a:shade val="50000"/>
                <a:hueOff val="-269424"/>
                <a:satOff val="-7693"/>
                <a:lumOff val="1956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5094" bIns="0" numCol="1" spcCol="1270" anchor="ctr" anchorCtr="0">
          <a:noAutofit/>
        </a:bodyPr>
        <a:lstStyle/>
        <a:p>
          <a:pPr lvl="0" algn="l" defTabSz="800100">
            <a:lnSpc>
              <a:spcPct val="90000"/>
            </a:lnSpc>
            <a:spcBef>
              <a:spcPct val="0"/>
            </a:spcBef>
            <a:spcAft>
              <a:spcPct val="35000"/>
            </a:spcAft>
          </a:pPr>
          <a:r>
            <a:rPr lang="en-GB" sz="1800" b="1" kern="1200" dirty="0" smtClean="0"/>
            <a:t>Catastrophe events reporting</a:t>
          </a:r>
          <a:endParaRPr lang="en-GB" sz="1800" b="1" kern="1200" dirty="0"/>
        </a:p>
      </dsp:txBody>
      <dsp:txXfrm rot="5400000">
        <a:off x="7216738" y="985495"/>
        <a:ext cx="1677199" cy="2956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6ACA7-9FBB-446F-947D-8674D3A96B8C}">
      <dsp:nvSpPr>
        <dsp:cNvPr id="0" name=""/>
        <dsp:cNvSpPr/>
      </dsp:nvSpPr>
      <dsp:spPr>
        <a:xfrm>
          <a:off x="5494185" y="1198993"/>
          <a:ext cx="1923426" cy="3659444"/>
        </a:xfrm>
        <a:prstGeom prst="rect">
          <a:avLst/>
        </a:prstGeom>
        <a:solidFill>
          <a:schemeClr val="accent4">
            <a:shade val="80000"/>
            <a:hueOff val="562587"/>
            <a:satOff val="-68252"/>
            <a:lumOff val="384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n-GB" sz="3100" kern="1200" dirty="0" smtClean="0"/>
            <a:t>3. Accessible</a:t>
          </a:r>
          <a:endParaRPr lang="en-GB" sz="3100" kern="1200" dirty="0"/>
        </a:p>
      </dsp:txBody>
      <dsp:txXfrm rot="16200000">
        <a:off x="5473322" y="2595698"/>
        <a:ext cx="3293500" cy="500090"/>
      </dsp:txXfrm>
    </dsp:sp>
    <dsp:sp modelId="{36CF010C-56BF-4EC2-B271-BFB499CCB50C}">
      <dsp:nvSpPr>
        <dsp:cNvPr id="0" name=""/>
        <dsp:cNvSpPr/>
      </dsp:nvSpPr>
      <dsp:spPr>
        <a:xfrm>
          <a:off x="3398778" y="581685"/>
          <a:ext cx="1923426" cy="4274801"/>
        </a:xfrm>
        <a:prstGeom prst="rect">
          <a:avLst/>
        </a:prstGeom>
        <a:solidFill>
          <a:schemeClr val="accent4">
            <a:shade val="80000"/>
            <a:hueOff val="281293"/>
            <a:satOff val="-34126"/>
            <a:lumOff val="192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n-GB" sz="3100" kern="1200" dirty="0" smtClean="0"/>
            <a:t>2. Understandable</a:t>
          </a:r>
          <a:endParaRPr lang="en-GB" sz="3100" kern="1200" dirty="0"/>
        </a:p>
      </dsp:txBody>
      <dsp:txXfrm rot="16200000">
        <a:off x="3101005" y="2255300"/>
        <a:ext cx="3847321" cy="500090"/>
      </dsp:txXfrm>
    </dsp:sp>
    <dsp:sp modelId="{2169E2FC-A863-4407-9E45-393F58215AEE}">
      <dsp:nvSpPr>
        <dsp:cNvPr id="0" name=""/>
        <dsp:cNvSpPr/>
      </dsp:nvSpPr>
      <dsp:spPr>
        <a:xfrm>
          <a:off x="1297179" y="0"/>
          <a:ext cx="1923426" cy="4856486"/>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177165" bIns="39370" numCol="1" spcCol="1270" anchor="ctr" anchorCtr="0">
          <a:noAutofit/>
        </a:bodyPr>
        <a:lstStyle/>
        <a:p>
          <a:pPr lvl="0" algn="r" defTabSz="1377950">
            <a:lnSpc>
              <a:spcPct val="90000"/>
            </a:lnSpc>
            <a:spcBef>
              <a:spcPct val="0"/>
            </a:spcBef>
            <a:spcAft>
              <a:spcPct val="35000"/>
            </a:spcAft>
          </a:pPr>
          <a:r>
            <a:rPr lang="en-GB" sz="3100" kern="1200" dirty="0" smtClean="0"/>
            <a:t>1. High Quality Models</a:t>
          </a:r>
          <a:endParaRPr lang="en-GB" sz="3100" kern="1200" dirty="0"/>
        </a:p>
      </dsp:txBody>
      <dsp:txXfrm rot="16200000">
        <a:off x="737648" y="1935373"/>
        <a:ext cx="4370837" cy="500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5E8C-7E05-4D0E-A8CF-77F36D92FE53}">
      <dsp:nvSpPr>
        <dsp:cNvPr id="0" name=""/>
        <dsp:cNvSpPr/>
      </dsp:nvSpPr>
      <dsp:spPr>
        <a:xfrm rot="16200000">
          <a:off x="-1620357" y="1625137"/>
          <a:ext cx="4927474" cy="1677199"/>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2442" bIns="0" numCol="1" spcCol="1270" anchor="ctr" anchorCtr="0">
          <a:noAutofit/>
        </a:bodyPr>
        <a:lstStyle/>
        <a:p>
          <a:pPr lvl="0" algn="l" defTabSz="844550">
            <a:lnSpc>
              <a:spcPct val="90000"/>
            </a:lnSpc>
            <a:spcBef>
              <a:spcPct val="0"/>
            </a:spcBef>
            <a:spcAft>
              <a:spcPct val="35000"/>
            </a:spcAft>
          </a:pPr>
          <a:r>
            <a:rPr lang="en-GB" sz="1900" b="1" kern="1200" dirty="0" smtClean="0"/>
            <a:t>Use of GEM data to build IF models</a:t>
          </a:r>
        </a:p>
      </dsp:txBody>
      <dsp:txXfrm rot="5400000">
        <a:off x="4780" y="985495"/>
        <a:ext cx="1677199" cy="2956484"/>
      </dsp:txXfrm>
    </dsp:sp>
    <dsp:sp modelId="{B0BA8A2D-44DE-436C-AC61-01AACC70B73F}">
      <dsp:nvSpPr>
        <dsp:cNvPr id="0" name=""/>
        <dsp:cNvSpPr/>
      </dsp:nvSpPr>
      <dsp:spPr>
        <a:xfrm rot="16200000">
          <a:off x="182632" y="1625137"/>
          <a:ext cx="4927474" cy="1677199"/>
        </a:xfrm>
        <a:prstGeom prst="flowChartManualOperation">
          <a:avLst/>
        </a:prstGeom>
        <a:gradFill rotWithShape="0">
          <a:gsLst>
            <a:gs pos="0">
              <a:schemeClr val="accent4">
                <a:hueOff val="397249"/>
                <a:satOff val="-24062"/>
                <a:lumOff val="-441"/>
                <a:alphaOff val="0"/>
                <a:shade val="51000"/>
                <a:satMod val="130000"/>
              </a:schemeClr>
            </a:gs>
            <a:gs pos="80000">
              <a:schemeClr val="accent4">
                <a:hueOff val="397249"/>
                <a:satOff val="-24062"/>
                <a:lumOff val="-441"/>
                <a:alphaOff val="0"/>
                <a:shade val="93000"/>
                <a:satMod val="130000"/>
              </a:schemeClr>
            </a:gs>
            <a:gs pos="100000">
              <a:schemeClr val="accent4">
                <a:hueOff val="397249"/>
                <a:satOff val="-24062"/>
                <a:lumOff val="-4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2442" bIns="0" numCol="1" spcCol="1270" anchor="ctr" anchorCtr="0">
          <a:noAutofit/>
        </a:bodyPr>
        <a:lstStyle/>
        <a:p>
          <a:pPr lvl="0" algn="l" defTabSz="844550">
            <a:lnSpc>
              <a:spcPct val="90000"/>
            </a:lnSpc>
            <a:spcBef>
              <a:spcPct val="0"/>
            </a:spcBef>
            <a:spcAft>
              <a:spcPct val="35000"/>
            </a:spcAft>
          </a:pPr>
          <a:r>
            <a:rPr lang="en-GB" sz="1900" b="1" kern="1200" dirty="0" smtClean="0"/>
            <a:t>GEM models in ELEMENTS</a:t>
          </a:r>
          <a:endParaRPr lang="en-GB" sz="1900" b="1" kern="1200" dirty="0"/>
        </a:p>
      </dsp:txBody>
      <dsp:txXfrm rot="5400000">
        <a:off x="1807769" y="985495"/>
        <a:ext cx="1677199" cy="2956484"/>
      </dsp:txXfrm>
    </dsp:sp>
    <dsp:sp modelId="{A050620E-65CC-45AD-8768-58269AFC10A5}">
      <dsp:nvSpPr>
        <dsp:cNvPr id="0" name=""/>
        <dsp:cNvSpPr/>
      </dsp:nvSpPr>
      <dsp:spPr>
        <a:xfrm rot="16200000">
          <a:off x="1985621" y="1625137"/>
          <a:ext cx="4927474" cy="1677199"/>
        </a:xfrm>
        <a:prstGeom prst="flowChartManualOperation">
          <a:avLst/>
        </a:prstGeom>
        <a:gradFill rotWithShape="0">
          <a:gsLst>
            <a:gs pos="0">
              <a:schemeClr val="accent4">
                <a:hueOff val="794498"/>
                <a:satOff val="-48125"/>
                <a:lumOff val="-883"/>
                <a:alphaOff val="0"/>
                <a:shade val="51000"/>
                <a:satMod val="130000"/>
              </a:schemeClr>
            </a:gs>
            <a:gs pos="80000">
              <a:schemeClr val="accent4">
                <a:hueOff val="794498"/>
                <a:satOff val="-48125"/>
                <a:lumOff val="-883"/>
                <a:alphaOff val="0"/>
                <a:shade val="93000"/>
                <a:satMod val="130000"/>
              </a:schemeClr>
            </a:gs>
            <a:gs pos="100000">
              <a:schemeClr val="accent4">
                <a:hueOff val="794498"/>
                <a:satOff val="-48125"/>
                <a:lumOff val="-88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2442" bIns="0" numCol="1" spcCol="1270" anchor="ctr" anchorCtr="0">
          <a:noAutofit/>
        </a:bodyPr>
        <a:lstStyle/>
        <a:p>
          <a:pPr lvl="0" algn="l" defTabSz="844550">
            <a:lnSpc>
              <a:spcPct val="90000"/>
            </a:lnSpc>
            <a:spcBef>
              <a:spcPct val="0"/>
            </a:spcBef>
            <a:spcAft>
              <a:spcPct val="35000"/>
            </a:spcAft>
          </a:pPr>
          <a:r>
            <a:rPr lang="en-GB" sz="1900" b="1" kern="1200" dirty="0" smtClean="0"/>
            <a:t>IF – GEM  models</a:t>
          </a:r>
        </a:p>
      </dsp:txBody>
      <dsp:txXfrm rot="5400000">
        <a:off x="3610758" y="985495"/>
        <a:ext cx="1677199" cy="2956484"/>
      </dsp:txXfrm>
    </dsp:sp>
    <dsp:sp modelId="{024A8D14-D33C-4FE1-8389-EAA6F5AC6E14}">
      <dsp:nvSpPr>
        <dsp:cNvPr id="0" name=""/>
        <dsp:cNvSpPr/>
      </dsp:nvSpPr>
      <dsp:spPr>
        <a:xfrm rot="16200000">
          <a:off x="3788611" y="1625137"/>
          <a:ext cx="4927474" cy="1677199"/>
        </a:xfrm>
        <a:prstGeom prst="flowChartManualOperation">
          <a:avLst/>
        </a:prstGeom>
        <a:gradFill rotWithShape="0">
          <a:gsLst>
            <a:gs pos="0">
              <a:schemeClr val="accent4">
                <a:hueOff val="1191747"/>
                <a:satOff val="-72187"/>
                <a:lumOff val="-1324"/>
                <a:alphaOff val="0"/>
                <a:shade val="51000"/>
                <a:satMod val="130000"/>
              </a:schemeClr>
            </a:gs>
            <a:gs pos="80000">
              <a:schemeClr val="accent4">
                <a:hueOff val="1191747"/>
                <a:satOff val="-72187"/>
                <a:lumOff val="-1324"/>
                <a:alphaOff val="0"/>
                <a:shade val="93000"/>
                <a:satMod val="130000"/>
              </a:schemeClr>
            </a:gs>
            <a:gs pos="100000">
              <a:schemeClr val="accent4">
                <a:hueOff val="1191747"/>
                <a:satOff val="-72187"/>
                <a:lumOff val="-13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2442" bIns="0" numCol="1" spcCol="1270" anchor="ctr" anchorCtr="0">
          <a:noAutofit/>
        </a:bodyPr>
        <a:lstStyle/>
        <a:p>
          <a:pPr lvl="0" algn="l" defTabSz="844550">
            <a:lnSpc>
              <a:spcPct val="90000"/>
            </a:lnSpc>
            <a:spcBef>
              <a:spcPct val="0"/>
            </a:spcBef>
            <a:spcAft>
              <a:spcPct val="35000"/>
            </a:spcAft>
          </a:pPr>
          <a:r>
            <a:rPr lang="en-GB" sz="1900" b="1" kern="1200" dirty="0" smtClean="0"/>
            <a:t>Real-time loss assessment</a:t>
          </a:r>
          <a:endParaRPr lang="en-GB" sz="1900" b="1" kern="1200" dirty="0"/>
        </a:p>
      </dsp:txBody>
      <dsp:txXfrm rot="5400000">
        <a:off x="5413748" y="985495"/>
        <a:ext cx="1677199" cy="2956484"/>
      </dsp:txXfrm>
    </dsp:sp>
    <dsp:sp modelId="{584DBC7F-DFDA-4154-92C6-F54DC029326E}">
      <dsp:nvSpPr>
        <dsp:cNvPr id="0" name=""/>
        <dsp:cNvSpPr/>
      </dsp:nvSpPr>
      <dsp:spPr>
        <a:xfrm rot="16200000">
          <a:off x="5591601" y="1625137"/>
          <a:ext cx="4927474" cy="1677199"/>
        </a:xfrm>
        <a:prstGeom prst="flowChartManualOperation">
          <a:avLst/>
        </a:prstGeom>
        <a:gradFill rotWithShape="0">
          <a:gsLst>
            <a:gs pos="0">
              <a:schemeClr val="accent4">
                <a:hueOff val="1588997"/>
                <a:satOff val="-96249"/>
                <a:lumOff val="-1765"/>
                <a:alphaOff val="0"/>
                <a:shade val="51000"/>
                <a:satMod val="130000"/>
              </a:schemeClr>
            </a:gs>
            <a:gs pos="80000">
              <a:schemeClr val="accent4">
                <a:hueOff val="1588997"/>
                <a:satOff val="-96249"/>
                <a:lumOff val="-1765"/>
                <a:alphaOff val="0"/>
                <a:shade val="93000"/>
                <a:satMod val="130000"/>
              </a:schemeClr>
            </a:gs>
            <a:gs pos="100000">
              <a:schemeClr val="accent4">
                <a:hueOff val="1588997"/>
                <a:satOff val="-96249"/>
                <a:lumOff val="-1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2442" bIns="0" numCol="1" spcCol="1270" anchor="ctr" anchorCtr="0">
          <a:noAutofit/>
        </a:bodyPr>
        <a:lstStyle/>
        <a:p>
          <a:pPr lvl="0" algn="l" defTabSz="844550">
            <a:lnSpc>
              <a:spcPct val="90000"/>
            </a:lnSpc>
            <a:spcBef>
              <a:spcPct val="0"/>
            </a:spcBef>
            <a:spcAft>
              <a:spcPct val="35000"/>
            </a:spcAft>
          </a:pPr>
          <a:r>
            <a:rPr lang="en-GB" sz="1900" b="1" kern="1200" dirty="0" smtClean="0"/>
            <a:t>Part of Aon Benfield Research</a:t>
          </a:r>
          <a:endParaRPr lang="en-GB" sz="1900" b="1" kern="1200" dirty="0"/>
        </a:p>
      </dsp:txBody>
      <dsp:txXfrm rot="5400000">
        <a:off x="7216738" y="985495"/>
        <a:ext cx="1677199" cy="2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05E8C-7E05-4D0E-A8CF-77F36D92FE53}">
      <dsp:nvSpPr>
        <dsp:cNvPr id="0" name=""/>
        <dsp:cNvSpPr/>
      </dsp:nvSpPr>
      <dsp:spPr>
        <a:xfrm rot="16200000">
          <a:off x="-1652342" y="1652342"/>
          <a:ext cx="4927474" cy="1622790"/>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lvl="0" algn="l" defTabSz="844550">
            <a:lnSpc>
              <a:spcPct val="90000"/>
            </a:lnSpc>
            <a:spcBef>
              <a:spcPct val="0"/>
            </a:spcBef>
            <a:spcAft>
              <a:spcPct val="35000"/>
            </a:spcAft>
          </a:pPr>
          <a:r>
            <a:rPr lang="en-GB" sz="1900" b="1" kern="1200" dirty="0" smtClean="0"/>
            <a:t>Use of GEM data to build IF models</a:t>
          </a:r>
        </a:p>
      </dsp:txBody>
      <dsp:txXfrm rot="5400000">
        <a:off x="0" y="985495"/>
        <a:ext cx="1622790" cy="295648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Tree>
    <p:extLst>
      <p:ext uri="{BB962C8B-B14F-4D97-AF65-F5344CB8AC3E}">
        <p14:creationId xmlns:p14="http://schemas.microsoft.com/office/powerpoint/2010/main" val="2823699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938"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779150" y="0"/>
            <a:ext cx="2889938"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89212" y="4715153"/>
            <a:ext cx="4890665"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430306"/>
            <a:ext cx="2889938"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Tree>
    <p:extLst>
      <p:ext uri="{BB962C8B-B14F-4D97-AF65-F5344CB8AC3E}">
        <p14:creationId xmlns:p14="http://schemas.microsoft.com/office/powerpoint/2010/main" val="1219754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we about? About these 5 main things:</a:t>
            </a:r>
          </a:p>
          <a:p>
            <a:pPr marL="228600" indent="-228600">
              <a:buAutoNum type="arabicPeriod"/>
            </a:pPr>
            <a:r>
              <a:rPr lang="en-US" baseline="0" dirty="0" smtClean="0"/>
              <a:t>We licence our models</a:t>
            </a:r>
          </a:p>
          <a:p>
            <a:pPr marL="228600" indent="-228600">
              <a:buAutoNum type="arabicPeriod"/>
            </a:pPr>
            <a:r>
              <a:rPr lang="en-US" baseline="0" dirty="0" smtClean="0"/>
              <a:t>How we create models? We either build market models or we create client specific models</a:t>
            </a:r>
          </a:p>
          <a:p>
            <a:pPr marL="228600" indent="-228600">
              <a:buAutoNum type="arabicPeriod"/>
            </a:pPr>
            <a:r>
              <a:rPr lang="en-US" baseline="0" dirty="0" smtClean="0"/>
              <a:t>What is the biggest obstacle for a new model developer to sell the model – the workflow and that’s why ELE is used to deploy third party models</a:t>
            </a:r>
          </a:p>
          <a:p>
            <a:pPr marL="228600" indent="-228600">
              <a:buAutoNum type="arabicPeriod"/>
            </a:pPr>
            <a:r>
              <a:rPr lang="en-US" baseline="0" dirty="0" smtClean="0"/>
              <a:t>In some countries the rate should correspond with the exposure, for that cat models can be used to help set up the rates</a:t>
            </a:r>
          </a:p>
          <a:p>
            <a:pPr marL="228600" indent="-228600">
              <a:buAutoNum type="arabicPeriod"/>
            </a:pPr>
            <a:r>
              <a:rPr lang="en-US" baseline="0" dirty="0" smtClean="0"/>
              <a:t>Finally many of your are receiving our cat alerts and reports like Nepal about the events but also about the possible </a:t>
            </a:r>
            <a:r>
              <a:rPr lang="en-US" baseline="0" dirty="0" err="1" smtClean="0"/>
              <a:t>lossses</a:t>
            </a:r>
            <a:endParaRPr lang="en-US" baseline="0" dirty="0" smtClean="0"/>
          </a:p>
          <a:p>
            <a:pPr marL="0" indent="0">
              <a:buNone/>
            </a:pPr>
            <a:endParaRPr lang="en-US" dirty="0"/>
          </a:p>
        </p:txBody>
      </p:sp>
    </p:spTree>
    <p:extLst>
      <p:ext uri="{BB962C8B-B14F-4D97-AF65-F5344CB8AC3E}">
        <p14:creationId xmlns:p14="http://schemas.microsoft.com/office/powerpoint/2010/main" val="63488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488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ELEMENTS is our</a:t>
            </a:r>
            <a:r>
              <a:rPr lang="en-GB" baseline="0" dirty="0" smtClean="0"/>
              <a:t> loss calculation platform, it:</a:t>
            </a:r>
          </a:p>
          <a:p>
            <a:pPr marL="171450" indent="-171450">
              <a:buFontTx/>
              <a:buChar char="-"/>
            </a:pPr>
            <a:r>
              <a:rPr lang="en-GB" baseline="0" dirty="0" smtClean="0"/>
              <a:t>Supports our models</a:t>
            </a:r>
          </a:p>
          <a:p>
            <a:pPr marL="171450" indent="-171450">
              <a:buFontTx/>
              <a:buChar char="-"/>
            </a:pPr>
            <a:r>
              <a:rPr lang="en-GB" baseline="0" dirty="0" smtClean="0"/>
              <a:t>It supports 3</a:t>
            </a:r>
            <a:r>
              <a:rPr lang="en-GB" baseline="30000" dirty="0" smtClean="0"/>
              <a:t>rd</a:t>
            </a:r>
            <a:r>
              <a:rPr lang="en-GB" baseline="0" dirty="0" smtClean="0"/>
              <a:t> party models</a:t>
            </a:r>
          </a:p>
          <a:p>
            <a:pPr marL="171450" indent="-171450">
              <a:buFontTx/>
              <a:buChar char="-"/>
            </a:pPr>
            <a:r>
              <a:rPr lang="en-GB" baseline="0" dirty="0" smtClean="0"/>
              <a:t>Its available as a local or cloud install</a:t>
            </a:r>
          </a:p>
          <a:p>
            <a:pPr marL="171450" indent="-171450">
              <a:buFontTx/>
              <a:buChar char="-"/>
            </a:pPr>
            <a:r>
              <a:rPr lang="en-GB" baseline="0" dirty="0" smtClean="0"/>
              <a:t>As already noted it is very transparent, with the installation you get access and tools to all the hazard event set and other layers and to the damage functions </a:t>
            </a:r>
            <a:endParaRPr lang="en-GB" dirty="0"/>
          </a:p>
        </p:txBody>
      </p:sp>
      <p:sp>
        <p:nvSpPr>
          <p:cNvPr id="4" name="Slide Number Placeholder 3"/>
          <p:cNvSpPr>
            <a:spLocks noGrp="1"/>
          </p:cNvSpPr>
          <p:nvPr>
            <p:ph type="sldNum" sz="quarter" idx="10"/>
          </p:nvPr>
        </p:nvSpPr>
        <p:spPr>
          <a:xfrm>
            <a:off x="3777607" y="9428583"/>
            <a:ext cx="2889938" cy="496332"/>
          </a:xfrm>
          <a:prstGeom prst="rect">
            <a:avLst/>
          </a:prstGeom>
        </p:spPr>
        <p:txBody>
          <a:bodyPr/>
          <a:lstStyle/>
          <a:p>
            <a:fld id="{D1C7FB31-0C7B-4DF9-A9BC-6BD9C278B254}" type="slidenum">
              <a:rPr lang="en-US" smtClean="0"/>
              <a:pPr/>
              <a:t>6</a:t>
            </a:fld>
            <a:endParaRPr lang="en-US" dirty="0"/>
          </a:p>
        </p:txBody>
      </p:sp>
    </p:spTree>
    <p:extLst>
      <p:ext uri="{BB962C8B-B14F-4D97-AF65-F5344CB8AC3E}">
        <p14:creationId xmlns:p14="http://schemas.microsoft.com/office/powerpoint/2010/main" val="17528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now when</a:t>
            </a:r>
            <a:r>
              <a:rPr lang="en-GB" baseline="0" dirty="0" smtClean="0"/>
              <a:t> you know a bit how can you access our cat modelling toolkit I would like to wish you to enjoy exploring it further with us</a:t>
            </a:r>
            <a:endParaRPr lang="en-GB"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D1C7FB31-0C7B-4DF9-A9BC-6BD9C278B254}" type="slidenum">
              <a:rPr lang="en-US" smtClean="0"/>
              <a:pPr/>
              <a:t>7</a:t>
            </a:fld>
            <a:endParaRPr lang="en-US" dirty="0"/>
          </a:p>
        </p:txBody>
      </p:sp>
    </p:spTree>
    <p:extLst>
      <p:ext uri="{BB962C8B-B14F-4D97-AF65-F5344CB8AC3E}">
        <p14:creationId xmlns:p14="http://schemas.microsoft.com/office/powerpoint/2010/main" val="390796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we about? About these 5 main things:</a:t>
            </a:r>
          </a:p>
          <a:p>
            <a:pPr marL="228600" indent="-228600">
              <a:buAutoNum type="arabicPeriod"/>
            </a:pPr>
            <a:r>
              <a:rPr lang="en-US" baseline="0" dirty="0" smtClean="0"/>
              <a:t>We licence our models</a:t>
            </a:r>
          </a:p>
          <a:p>
            <a:pPr marL="228600" indent="-228600">
              <a:buAutoNum type="arabicPeriod"/>
            </a:pPr>
            <a:r>
              <a:rPr lang="en-US" baseline="0" dirty="0" smtClean="0"/>
              <a:t>How we create models? We either build market models or we create client specific models</a:t>
            </a:r>
          </a:p>
          <a:p>
            <a:pPr marL="228600" indent="-228600">
              <a:buAutoNum type="arabicPeriod"/>
            </a:pPr>
            <a:r>
              <a:rPr lang="en-US" baseline="0" dirty="0" smtClean="0"/>
              <a:t>What is the biggest obstacle for a new model developer to sell the model – the workflow and that’s why ELE is used to deploy third party models</a:t>
            </a:r>
          </a:p>
          <a:p>
            <a:pPr marL="228600" indent="-228600">
              <a:buAutoNum type="arabicPeriod"/>
            </a:pPr>
            <a:r>
              <a:rPr lang="en-US" baseline="0" dirty="0" smtClean="0"/>
              <a:t>In some countries the rate should correspond with the exposure, for that cat models can be used to help set up the rates</a:t>
            </a:r>
          </a:p>
          <a:p>
            <a:pPr marL="228600" indent="-228600">
              <a:buAutoNum type="arabicPeriod"/>
            </a:pPr>
            <a:r>
              <a:rPr lang="en-US" baseline="0" dirty="0" smtClean="0"/>
              <a:t>Finally many of your are receiving our cat alerts and reports like Nepal about the events but also about the possible </a:t>
            </a:r>
            <a:r>
              <a:rPr lang="en-US" baseline="0" dirty="0" err="1" smtClean="0"/>
              <a:t>lossses</a:t>
            </a:r>
            <a:endParaRPr lang="en-US" baseline="0" dirty="0" smtClean="0"/>
          </a:p>
          <a:p>
            <a:pPr marL="0" indent="0">
              <a:buNone/>
            </a:pPr>
            <a:endParaRPr lang="en-US" dirty="0"/>
          </a:p>
        </p:txBody>
      </p:sp>
    </p:spTree>
    <p:extLst>
      <p:ext uri="{BB962C8B-B14F-4D97-AF65-F5344CB8AC3E}">
        <p14:creationId xmlns:p14="http://schemas.microsoft.com/office/powerpoint/2010/main" val="17293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a:t>
            </a:r>
            <a:r>
              <a:rPr lang="en-US" baseline="0" dirty="0" smtClean="0"/>
              <a:t> we about? About these 5 main things:</a:t>
            </a:r>
          </a:p>
          <a:p>
            <a:pPr marL="228600" indent="-228600">
              <a:buAutoNum type="arabicPeriod"/>
            </a:pPr>
            <a:r>
              <a:rPr lang="en-US" baseline="0" dirty="0" smtClean="0"/>
              <a:t>We licence our models</a:t>
            </a:r>
          </a:p>
          <a:p>
            <a:pPr marL="228600" indent="-228600">
              <a:buAutoNum type="arabicPeriod"/>
            </a:pPr>
            <a:r>
              <a:rPr lang="en-US" baseline="0" dirty="0" smtClean="0"/>
              <a:t>How we create models? We either build market models or we create client specific models</a:t>
            </a:r>
          </a:p>
          <a:p>
            <a:pPr marL="228600" indent="-228600">
              <a:buAutoNum type="arabicPeriod"/>
            </a:pPr>
            <a:r>
              <a:rPr lang="en-US" baseline="0" dirty="0" smtClean="0"/>
              <a:t>What is the biggest obstacle for a new model developer to sell the model – the workflow and that’s why ELE is used to deploy third party models</a:t>
            </a:r>
          </a:p>
          <a:p>
            <a:pPr marL="228600" indent="-228600">
              <a:buAutoNum type="arabicPeriod"/>
            </a:pPr>
            <a:r>
              <a:rPr lang="en-US" baseline="0" dirty="0" smtClean="0"/>
              <a:t>In some countries the rate should correspond with the exposure, for that cat models can be used to help set up the rates</a:t>
            </a:r>
          </a:p>
          <a:p>
            <a:pPr marL="228600" indent="-228600">
              <a:buAutoNum type="arabicPeriod"/>
            </a:pPr>
            <a:r>
              <a:rPr lang="en-US" baseline="0" dirty="0" smtClean="0"/>
              <a:t>Finally many of your are receiving our cat alerts and reports like Nepal about the events but also about the possible </a:t>
            </a:r>
            <a:r>
              <a:rPr lang="en-US" baseline="0" dirty="0" err="1" smtClean="0"/>
              <a:t>lossses</a:t>
            </a:r>
            <a:endParaRPr lang="en-US" baseline="0" dirty="0" smtClean="0"/>
          </a:p>
          <a:p>
            <a:pPr marL="0" indent="0">
              <a:buNone/>
            </a:pPr>
            <a:endParaRPr lang="en-US" dirty="0"/>
          </a:p>
        </p:txBody>
      </p:sp>
    </p:spTree>
    <p:extLst>
      <p:ext uri="{BB962C8B-B14F-4D97-AF65-F5344CB8AC3E}">
        <p14:creationId xmlns:p14="http://schemas.microsoft.com/office/powerpoint/2010/main" val="63488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777607" y="9428583"/>
            <a:ext cx="2889938" cy="496332"/>
          </a:xfrm>
          <a:prstGeom prst="rect">
            <a:avLst/>
          </a:prstGeom>
        </p:spPr>
        <p:txBody>
          <a:bodyPr/>
          <a:lstStyle/>
          <a:p>
            <a:fld id="{D1C7FB31-0C7B-4DF9-A9BC-6BD9C278B254}" type="slidenum">
              <a:rPr lang="en-US" smtClean="0"/>
              <a:pPr/>
              <a:t>15</a:t>
            </a:fld>
            <a:endParaRPr lang="en-US" dirty="0"/>
          </a:p>
        </p:txBody>
      </p:sp>
    </p:spTree>
    <p:extLst>
      <p:ext uri="{BB962C8B-B14F-4D97-AF65-F5344CB8AC3E}">
        <p14:creationId xmlns:p14="http://schemas.microsoft.com/office/powerpoint/2010/main" val="4114929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aon_benfield_logo_white_large.png"/>
          <p:cNvPicPr>
            <a:picLocks noChangeAspect="1"/>
          </p:cNvPicPr>
          <p:nvPr userDrawn="1"/>
        </p:nvPicPr>
        <p:blipFill>
          <a:blip r:embed="rId2" cstate="print"/>
          <a:stretch>
            <a:fillRect/>
          </a:stretch>
        </p:blipFill>
        <p:spPr>
          <a:xfrm>
            <a:off x="393653" y="5977065"/>
            <a:ext cx="2267661" cy="785399"/>
          </a:xfrm>
          <a:prstGeom prst="rect">
            <a:avLst/>
          </a:prstGeom>
        </p:spPr>
      </p:pic>
      <p:sp>
        <p:nvSpPr>
          <p:cNvPr id="36" name="Rectangle 9"/>
          <p:cNvSpPr>
            <a:spLocks noGrp="1" noChangeArrowheads="1"/>
          </p:cNvSpPr>
          <p:nvPr>
            <p:ph type="ctrTitle" hasCustomPrompt="1"/>
          </p:nvPr>
        </p:nvSpPr>
        <p:spPr>
          <a:xfrm>
            <a:off x="457200" y="4123135"/>
            <a:ext cx="8968740" cy="822325"/>
          </a:xfrm>
          <a:prstGeom prst="rect">
            <a:avLst/>
          </a:prstGeom>
        </p:spPr>
        <p:txBody>
          <a:bodyPr lIns="0" tIns="0" rIns="0" bIns="0"/>
          <a:lstStyle>
            <a:lvl1pPr>
              <a:defRPr sz="2800" baseline="0">
                <a:solidFill>
                  <a:schemeClr val="tx1"/>
                </a:solidFill>
              </a:defRPr>
            </a:lvl1pPr>
          </a:lstStyle>
          <a:p>
            <a:r>
              <a:rPr lang="en-US" dirty="0" smtClean="0"/>
              <a:t>28 </a:t>
            </a:r>
            <a:r>
              <a:rPr lang="en-US" dirty="0" err="1" smtClean="0"/>
              <a:t>pt</a:t>
            </a:r>
            <a:r>
              <a:rPr lang="en-US" dirty="0" smtClean="0"/>
              <a:t> Arial Bold, 0.9 line spacing, max title is two lines. Title image is 3.75×9″ @300dpi.</a:t>
            </a:r>
            <a:endParaRPr lang="en-US" dirty="0"/>
          </a:p>
        </p:txBody>
      </p:sp>
      <p:sp>
        <p:nvSpPr>
          <p:cNvPr id="37" name="Subtitle 10"/>
          <p:cNvSpPr>
            <a:spLocks noGrp="1" noChangeArrowheads="1"/>
          </p:cNvSpPr>
          <p:nvPr>
            <p:ph type="subTitle" idx="1" hasCustomPrompt="1"/>
          </p:nvPr>
        </p:nvSpPr>
        <p:spPr>
          <a:xfrm>
            <a:off x="457200" y="5067300"/>
            <a:ext cx="896874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r>
              <a:rPr lang="en-US" dirty="0" smtClean="0"/>
              <a:t>15 </a:t>
            </a:r>
            <a:r>
              <a:rPr lang="en-US" dirty="0" err="1" smtClean="0"/>
              <a:t>pt</a:t>
            </a:r>
            <a:r>
              <a:rPr lang="en-US" dirty="0" smtClean="0"/>
              <a:t> Arial, </a:t>
            </a:r>
            <a:r>
              <a:rPr lang="ru-RU" dirty="0" smtClean="0"/>
              <a:t>0</a:t>
            </a:r>
            <a:r>
              <a:rPr lang="en-US" dirty="0" smtClean="0"/>
              <a:t>.9 line spacing, max subtitle is four lines.</a:t>
            </a:r>
          </a:p>
        </p:txBody>
      </p:sp>
      <p:pic>
        <p:nvPicPr>
          <p:cNvPr id="17" name="Picture 16" descr="Gold-Cover A4.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906000" cy="3230828"/>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144588"/>
            <a:ext cx="8915400" cy="4951412"/>
          </a:xfrm>
        </p:spPr>
        <p:txBody>
          <a:bodyPr/>
          <a:lstStyle/>
          <a:p>
            <a:r>
              <a:rPr lang="en-US" dirty="0" smtClean="0"/>
              <a:t>Click icon to add table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95300" y="1144588"/>
            <a:ext cx="4375150" cy="4951412"/>
          </a:xfrm>
        </p:spPr>
        <p:txBody>
          <a:bodyPr/>
          <a:lstStyle/>
          <a:p>
            <a:r>
              <a:rPr lang="en-US" dirty="0" smtClean="0"/>
              <a:t>Click icon to add chart</a:t>
            </a:r>
            <a:endParaRPr lang="en-US" dirty="0"/>
          </a:p>
        </p:txBody>
      </p:sp>
      <p:sp>
        <p:nvSpPr>
          <p:cNvPr id="4" name="Text Placeholder 3"/>
          <p:cNvSpPr>
            <a:spLocks noGrp="1"/>
          </p:cNvSpPr>
          <p:nvPr>
            <p:ph type="body" sz="half" idx="2"/>
          </p:nvPr>
        </p:nvSpPr>
        <p:spPr>
          <a:xfrm>
            <a:off x="5035550" y="1144588"/>
            <a:ext cx="4375150" cy="4951412"/>
          </a:xfrm>
        </p:spPr>
        <p:txBody>
          <a:bodyPr/>
          <a:lstStyle>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95300" y="1144588"/>
            <a:ext cx="8915400" cy="4951412"/>
          </a:xfrm>
        </p:spPr>
        <p:txBody>
          <a:bodyPr/>
          <a:lstStyle/>
          <a:p>
            <a:r>
              <a:rPr lang="en-US" dirty="0" smtClean="0"/>
              <a:t>Click icon to add SmartArt graphic</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915400" cy="5207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144588"/>
            <a:ext cx="8915400" cy="4951412"/>
          </a:xfrm>
        </p:spPr>
        <p:txBody>
          <a:bodyPr/>
          <a:lstStyle/>
          <a:p>
            <a:r>
              <a:rPr lang="en-US" dirty="0" smtClean="0"/>
              <a:t>Click icon to add chart</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Light Photo Cover">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1" y="781053"/>
            <a:ext cx="8583481" cy="822325"/>
          </a:xfrm>
        </p:spPr>
        <p:txBody>
          <a:bodyPr anchor="t"/>
          <a:lstStyle>
            <a:lvl1pPr>
              <a:defRPr sz="3600" b="1">
                <a:solidFill>
                  <a:schemeClr val="tx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1" y="3429000"/>
            <a:ext cx="8583481" cy="990600"/>
          </a:xfrm>
        </p:spPr>
        <p:txBody>
          <a:bodyPr/>
          <a:lstStyle>
            <a:lvl1pPr marL="0" indent="0">
              <a:buFont typeface="Wingdings" pitchFamily="2" charset="2"/>
              <a:buNone/>
              <a:defRPr sz="2800" b="0">
                <a:solidFill>
                  <a:schemeClr val="tx1"/>
                </a:solidFill>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3429000"/>
            <a:ext cx="8915400" cy="2667000"/>
          </a:xfrm>
        </p:spPr>
        <p:txBody>
          <a:bodyPr/>
          <a:lstStyle>
            <a:lvl1pPr marL="0" indent="0">
              <a:buNone/>
              <a:defRPr sz="2000" b="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515620" y="1609345"/>
            <a:ext cx="3777017" cy="689719"/>
          </a:xfrm>
        </p:spPr>
        <p:txBody>
          <a:bodyPr anchor="b" anchorCtr="0"/>
          <a:lstStyle>
            <a:lvl1pPr>
              <a:buNone/>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Light Photo 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1" y="781053"/>
            <a:ext cx="8583481" cy="822325"/>
          </a:xfrm>
        </p:spPr>
        <p:txBody>
          <a:bodyPr anchor="t"/>
          <a:lstStyle>
            <a:lvl1pPr>
              <a:defRPr sz="3600" b="1">
                <a:solidFill>
                  <a:schemeClr val="tx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1" y="3801291"/>
            <a:ext cx="8583481" cy="990600"/>
          </a:xfrm>
        </p:spPr>
        <p:txBody>
          <a:bodyPr/>
          <a:lstStyle>
            <a:lvl1pPr marL="339725" indent="-339725">
              <a:buFont typeface="Wingdings" pitchFamily="2" charset="2"/>
              <a:buChar char="§"/>
              <a:defRPr sz="2800" b="0">
                <a:solidFill>
                  <a:schemeClr val="tx1"/>
                </a:solidFill>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No Photo 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1" y="781053"/>
            <a:ext cx="8583481" cy="822325"/>
          </a:xfrm>
        </p:spPr>
        <p:txBody>
          <a:bodyPr anchor="t"/>
          <a:lstStyle>
            <a:lvl1pPr>
              <a:defRPr sz="3600" b="1">
                <a:solidFill>
                  <a:srgbClr val="E11B22"/>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1" y="3801291"/>
            <a:ext cx="8583481" cy="990600"/>
          </a:xfrm>
        </p:spPr>
        <p:txBody>
          <a:bodyPr/>
          <a:lstStyle>
            <a:lvl1pPr marL="339725" indent="-339725">
              <a:buFont typeface="Wingdings" pitchFamily="2" charset="2"/>
              <a:buChar char="§"/>
              <a:defRPr sz="2800" b="0">
                <a:solidFill>
                  <a:schemeClr val="tx1"/>
                </a:solidFill>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1" y="781053"/>
            <a:ext cx="8583481" cy="822325"/>
          </a:xfrm>
        </p:spPr>
        <p:txBody>
          <a:bodyPr anchor="t"/>
          <a:lstStyle>
            <a:lvl1pPr>
              <a:defRPr sz="3600" b="1">
                <a:solidFill>
                  <a:srgbClr val="E11B22"/>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Dark Photo Cover">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1" y="781053"/>
            <a:ext cx="8583481" cy="822325"/>
          </a:xfrm>
        </p:spPr>
        <p:txBody>
          <a:bodyPr anchor="t"/>
          <a:lstStyle>
            <a:lvl1pPr>
              <a:defRPr sz="3600" b="1">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1" y="3429000"/>
            <a:ext cx="8583481" cy="990600"/>
          </a:xfrm>
        </p:spPr>
        <p:txBody>
          <a:bodyPr/>
          <a:lstStyle>
            <a:lvl1pPr marL="0" indent="0">
              <a:buFont typeface="Wingdings" pitchFamily="2" charset="2"/>
              <a:buNone/>
              <a:defRPr sz="2800" b="0">
                <a:solidFill>
                  <a:schemeClr val="bg1"/>
                </a:solidFill>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ark Photo 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1" y="781053"/>
            <a:ext cx="8583481" cy="822325"/>
          </a:xfrm>
        </p:spPr>
        <p:txBody>
          <a:bodyPr anchor="t"/>
          <a:lstStyle>
            <a:lvl1pPr>
              <a:defRPr sz="4400" b="1">
                <a:solidFill>
                  <a:schemeClr val="bg1"/>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01" y="3801291"/>
            <a:ext cx="8583481" cy="990600"/>
          </a:xfrm>
        </p:spPr>
        <p:txBody>
          <a:bodyPr/>
          <a:lstStyle>
            <a:lvl1pPr marL="339725" indent="-339725">
              <a:buFont typeface="Wingdings" pitchFamily="2" charset="2"/>
              <a:buChar char="§"/>
              <a:defRPr sz="3200">
                <a:solidFill>
                  <a:schemeClr val="tx1"/>
                </a:solidFill>
              </a:defRPr>
            </a:lvl1pPr>
          </a:lstStyle>
          <a:p>
            <a:r>
              <a:rPr lang="en-US" smtClean="0"/>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UK Back Cover">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5070764" y="781053"/>
            <a:ext cx="4035727" cy="2377783"/>
          </a:xfrm>
        </p:spPr>
        <p:txBody>
          <a:bodyPr anchor="t"/>
          <a:lstStyle>
            <a:lvl1pPr>
              <a:defRPr sz="1400" b="1">
                <a:solidFill>
                  <a:schemeClr val="tx1"/>
                </a:solidFill>
              </a:defRPr>
            </a:lvl1pPr>
          </a:lstStyle>
          <a:p>
            <a:r>
              <a:rPr lang="en-GB" dirty="0" smtClean="0"/>
              <a:t>Aon Benfield</a:t>
            </a:r>
            <a:br>
              <a:rPr lang="en-GB" dirty="0" smtClean="0"/>
            </a:br>
            <a:r>
              <a:rPr lang="en-GB" dirty="0" smtClean="0"/>
              <a:t>55 Bishopsgate</a:t>
            </a:r>
            <a:br>
              <a:rPr lang="en-GB" dirty="0" smtClean="0"/>
            </a:br>
            <a:r>
              <a:rPr lang="en-GB" dirty="0" smtClean="0"/>
              <a:t>London EC2N 3BD</a:t>
            </a:r>
            <a:br>
              <a:rPr lang="en-GB" dirty="0" smtClean="0"/>
            </a:br>
            <a:r>
              <a:rPr lang="en-GB" dirty="0" smtClean="0"/>
              <a:t>United Kingdom</a:t>
            </a:r>
            <a:br>
              <a:rPr lang="en-GB" dirty="0" smtClean="0"/>
            </a:br>
            <a:r>
              <a:rPr lang="en-GB" dirty="0" smtClean="0"/>
              <a:t/>
            </a:r>
            <a:br>
              <a:rPr lang="en-GB" dirty="0" smtClean="0"/>
            </a:br>
            <a:r>
              <a:rPr lang="en-GB" dirty="0" err="1" smtClean="0"/>
              <a:t>tel</a:t>
            </a:r>
            <a:r>
              <a:rPr lang="en-GB" dirty="0" smtClean="0"/>
              <a:t>:	+44 (0) 20 7088 0044</a:t>
            </a:r>
            <a:br>
              <a:rPr lang="en-GB" dirty="0" smtClean="0"/>
            </a:br>
            <a:r>
              <a:rPr lang="en-GB" dirty="0" smtClean="0"/>
              <a:t/>
            </a:r>
            <a:br>
              <a:rPr lang="en-GB" dirty="0" smtClean="0"/>
            </a:br>
            <a:r>
              <a:rPr lang="en-GB" dirty="0" smtClean="0"/>
              <a:t>fax:	+44 (0) 20 7578 7001</a:t>
            </a:r>
            <a:br>
              <a:rPr lang="en-GB" dirty="0" smtClean="0"/>
            </a:br>
            <a:r>
              <a:rPr lang="en-GB" dirty="0" smtClean="0"/>
              <a:t/>
            </a:r>
            <a:br>
              <a:rPr lang="en-GB" dirty="0" smtClean="0"/>
            </a:br>
            <a:r>
              <a:rPr lang="en-GB" dirty="0" smtClean="0"/>
              <a:t>www.aonbenfield.com</a:t>
            </a:r>
            <a:br>
              <a:rPr lang="en-GB" dirty="0" smtClean="0"/>
            </a:br>
            <a:endParaRPr lang="en-US" dirty="0"/>
          </a:p>
        </p:txBody>
      </p:sp>
      <p:sp>
        <p:nvSpPr>
          <p:cNvPr id="4099" name="Rectangle 3"/>
          <p:cNvSpPr>
            <a:spLocks noGrp="1" noChangeArrowheads="1"/>
          </p:cNvSpPr>
          <p:nvPr>
            <p:ph type="subTitle" idx="1" hasCustomPrompt="1"/>
          </p:nvPr>
        </p:nvSpPr>
        <p:spPr>
          <a:xfrm>
            <a:off x="495301" y="4987655"/>
            <a:ext cx="4270663" cy="1219199"/>
          </a:xfrm>
        </p:spPr>
        <p:txBody>
          <a:bodyPr/>
          <a:lstStyle>
            <a:lvl1pPr marL="339725" indent="-339725" algn="r">
              <a:buFont typeface="Wingdings" pitchFamily="2" charset="2"/>
              <a:buNone/>
              <a:defRPr sz="1000" b="0" i="1">
                <a:solidFill>
                  <a:schemeClr val="tx1"/>
                </a:solidFill>
              </a:defRPr>
            </a:lvl1pPr>
          </a:lstStyle>
          <a:p>
            <a:r>
              <a:rPr lang="en-GB" dirty="0" smtClean="0"/>
              <a:t>Published by Aon Limited trading as Aon Benfield.</a:t>
            </a:r>
            <a:br>
              <a:rPr lang="en-GB" dirty="0" smtClean="0"/>
            </a:br>
            <a:r>
              <a:rPr lang="en-GB" dirty="0" smtClean="0"/>
              <a:t/>
            </a:r>
            <a:br>
              <a:rPr lang="en-GB" dirty="0" smtClean="0"/>
            </a:br>
            <a:r>
              <a:rPr lang="en-GB" dirty="0" smtClean="0"/>
              <a:t>Registered office: 8 Devonshire Square, London EC2M 4PL.</a:t>
            </a:r>
            <a:br>
              <a:rPr lang="en-GB" dirty="0" smtClean="0"/>
            </a:br>
            <a:r>
              <a:rPr lang="en-GB" dirty="0" smtClean="0"/>
              <a:t/>
            </a:r>
            <a:br>
              <a:rPr lang="en-GB" dirty="0" smtClean="0"/>
            </a:br>
            <a:r>
              <a:rPr lang="en-GB" dirty="0" smtClean="0"/>
              <a:t>Aon Limited is authorised and regulated by the Financial Services Authority in respect of insurance mediation activities only.</a:t>
            </a:r>
          </a:p>
        </p:txBody>
      </p:sp>
      <p:cxnSp>
        <p:nvCxnSpPr>
          <p:cNvPr id="6" name="Straight Connector 5"/>
          <p:cNvCxnSpPr/>
          <p:nvPr userDrawn="1"/>
        </p:nvCxnSpPr>
        <p:spPr bwMode="auto">
          <a:xfrm rot="5400000">
            <a:off x="2106834" y="3409156"/>
            <a:ext cx="56784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lus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382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lus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0"/>
          </p:nvPr>
        </p:nvSpPr>
        <p:spPr>
          <a:xfrm>
            <a:off x="495300" y="5694363"/>
            <a:ext cx="8920163" cy="401637"/>
          </a:xfrm>
        </p:spPr>
        <p:txBody>
          <a:bodyPr/>
          <a:lstStyle>
            <a:lvl1pPr>
              <a:buNone/>
              <a:defRPr>
                <a:solidFill>
                  <a:schemeClr val="accent3"/>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RAFT Title and Content">
    <p:spTree>
      <p:nvGrpSpPr>
        <p:cNvPr id="1" name=""/>
        <p:cNvGrpSpPr/>
        <p:nvPr/>
      </p:nvGrpSpPr>
      <p:grpSpPr>
        <a:xfrm>
          <a:off x="0" y="0"/>
          <a:ext cx="0" cy="0"/>
          <a:chOff x="0" y="0"/>
          <a:chExt cx="0" cy="0"/>
        </a:xfrm>
      </p:grpSpPr>
      <p:sp>
        <p:nvSpPr>
          <p:cNvPr id="7" name="TextBox 6"/>
          <p:cNvSpPr txBox="1"/>
          <p:nvPr userDrawn="1"/>
        </p:nvSpPr>
        <p:spPr>
          <a:xfrm rot="20147015">
            <a:off x="1133916" y="2105561"/>
            <a:ext cx="8094856" cy="2646878"/>
          </a:xfrm>
          <a:prstGeom prst="rect">
            <a:avLst/>
          </a:prstGeom>
          <a:noFill/>
        </p:spPr>
        <p:txBody>
          <a:bodyPr wrap="square" rtlCol="0">
            <a:spAutoFit/>
          </a:bodyPr>
          <a:lstStyle/>
          <a:p>
            <a:r>
              <a:rPr lang="en-US" sz="16600" b="1" dirty="0" smtClean="0">
                <a:solidFill>
                  <a:srgbClr val="C9CAC8"/>
                </a:solidFill>
              </a:rPr>
              <a:t>DRAFT</a:t>
            </a:r>
            <a:endParaRPr lang="en-US" b="1" dirty="0">
              <a:solidFill>
                <a:srgbClr val="C9CAC8"/>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972491"/>
            <a:ext cx="8915400" cy="41235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95300" y="1144588"/>
            <a:ext cx="8915400" cy="227012"/>
          </a:xfrm>
        </p:spPr>
        <p:txBody>
          <a:bodyPr/>
          <a:lstStyle>
            <a:lvl1pPr marL="0" indent="0">
              <a:buNone/>
              <a:defRPr sz="24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SubTitle">
    <p:spTree>
      <p:nvGrpSpPr>
        <p:cNvPr id="1" name=""/>
        <p:cNvGrpSpPr/>
        <p:nvPr/>
      </p:nvGrpSpPr>
      <p:grpSpPr>
        <a:xfrm>
          <a:off x="0" y="0"/>
          <a:ext cx="0" cy="0"/>
          <a:chOff x="0" y="0"/>
          <a:chExt cx="0" cy="0"/>
        </a:xfrm>
      </p:grpSpPr>
      <p:sp>
        <p:nvSpPr>
          <p:cNvPr id="2" name="Title 1"/>
          <p:cNvSpPr>
            <a:spLocks noGrp="1"/>
          </p:cNvSpPr>
          <p:nvPr>
            <p:ph type="title"/>
          </p:nvPr>
        </p:nvSpPr>
        <p:spPr>
          <a:xfrm>
            <a:off x="495300" y="-38914"/>
            <a:ext cx="8915400" cy="5207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495300" y="1144587"/>
            <a:ext cx="8915400" cy="4899373"/>
          </a:xfrm>
        </p:spPr>
        <p:txBody>
          <a:bodyPr/>
          <a:lstStyle>
            <a:lvl1pPr>
              <a:buFont typeface="Wingdings" pitchFamily="2" charset="2"/>
              <a:buChar char="§"/>
              <a:defRPr sz="2000" b="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4"/>
          </p:nvPr>
        </p:nvSpPr>
        <p:spPr>
          <a:xfrm>
            <a:off x="495300" y="605333"/>
            <a:ext cx="8920163" cy="357187"/>
          </a:xfrm>
        </p:spPr>
        <p:txBody>
          <a:bodyPr bIns="548640"/>
          <a:lstStyle>
            <a:lvl1pPr>
              <a:buNone/>
              <a:defRPr sz="2400">
                <a:solidFill>
                  <a:schemeClr val="tx2"/>
                </a:solidFill>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144588"/>
            <a:ext cx="4375150" cy="495141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144588"/>
            <a:ext cx="4375150" cy="495141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Subheads">
    <p:spTree>
      <p:nvGrpSpPr>
        <p:cNvPr id="1" name=""/>
        <p:cNvGrpSpPr/>
        <p:nvPr/>
      </p:nvGrpSpPr>
      <p:grpSpPr>
        <a:xfrm>
          <a:off x="0" y="0"/>
          <a:ext cx="0" cy="0"/>
          <a:chOff x="0" y="0"/>
          <a:chExt cx="0" cy="0"/>
        </a:xfrm>
      </p:grpSpPr>
      <p:sp>
        <p:nvSpPr>
          <p:cNvPr id="2" name="Title 1"/>
          <p:cNvSpPr>
            <a:spLocks noGrp="1"/>
          </p:cNvSpPr>
          <p:nvPr>
            <p:ph type="title"/>
          </p:nvPr>
        </p:nvSpPr>
        <p:spPr>
          <a:xfrm>
            <a:off x="495300" y="326890"/>
            <a:ext cx="8915400" cy="50641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143226"/>
            <a:ext cx="4376870" cy="44427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22174"/>
            <a:ext cx="4376870"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2" y="1143226"/>
            <a:ext cx="4378590" cy="444277"/>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1822174"/>
            <a:ext cx="4378590"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345141"/>
            <a:ext cx="8915400" cy="520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95300" y="1144588"/>
            <a:ext cx="8915400" cy="4951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Line 10"/>
          <p:cNvSpPr>
            <a:spLocks noChangeShapeType="1"/>
          </p:cNvSpPr>
          <p:nvPr/>
        </p:nvSpPr>
        <p:spPr bwMode="auto">
          <a:xfrm>
            <a:off x="495300" y="960120"/>
            <a:ext cx="8915400" cy="1588"/>
          </a:xfrm>
          <a:prstGeom prst="line">
            <a:avLst/>
          </a:prstGeom>
          <a:noFill/>
          <a:ln w="9525">
            <a:solidFill>
              <a:schemeClr val="bg2"/>
            </a:solidFill>
            <a:round/>
            <a:headEnd/>
            <a:tailEnd/>
          </a:ln>
        </p:spPr>
        <p:txBody>
          <a:bodyPr wrap="none" anchor="ctr"/>
          <a:lstStyle/>
          <a:p>
            <a:endParaRPr lang="en-US" dirty="0"/>
          </a:p>
        </p:txBody>
      </p:sp>
      <p:sp>
        <p:nvSpPr>
          <p:cNvPr id="8" name="Rectangle 6"/>
          <p:cNvSpPr txBox="1">
            <a:spLocks noChangeArrowheads="1"/>
          </p:cNvSpPr>
          <p:nvPr/>
        </p:nvSpPr>
        <p:spPr bwMode="auto">
          <a:xfrm>
            <a:off x="6770648" y="6327778"/>
            <a:ext cx="471527" cy="301622"/>
          </a:xfrm>
          <a:prstGeom prst="rect">
            <a:avLst/>
          </a:prstGeom>
          <a:noFill/>
          <a:ln w="9525">
            <a:noFill/>
            <a:miter lim="800000"/>
            <a:headEnd/>
            <a:tailEnd/>
          </a:ln>
        </p:spPr>
        <p:txBody>
          <a:bodyPr vert="horz" wrap="none" lIns="0" tIns="0" rIns="0" bIns="0" numCol="1" anchor="b" anchorCtr="0" compatLnSpc="1">
            <a:prstTxWarp prst="textNoShape">
              <a:avLst/>
            </a:prstTxWarp>
          </a:bodyPr>
          <a:lstStyle>
            <a:lvl1pPr algn="r">
              <a:defRPr sz="700">
                <a:solidFill>
                  <a:schemeClr val="bg2"/>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kumimoji="0" lang="en-US" sz="1600" b="0" i="0" u="none" strike="noStrike" kern="1200" cap="none" spc="0" normalizeH="0" baseline="0" noProof="0" smtClean="0">
                <a:ln>
                  <a:noFill/>
                </a:ln>
                <a:solidFill>
                  <a:schemeClr val="bg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bg2"/>
              </a:solidFill>
              <a:effectLst/>
              <a:uLnTx/>
              <a:uFillTx/>
              <a:latin typeface="Arial" charset="0"/>
              <a:ea typeface="ＭＳ Ｐゴシック" pitchFamily="108" charset="-128"/>
              <a:cs typeface="+mn-cs"/>
            </a:endParaRPr>
          </a:p>
        </p:txBody>
      </p:sp>
      <p:sp>
        <p:nvSpPr>
          <p:cNvPr id="10" name="TextBox 9"/>
          <p:cNvSpPr txBox="1"/>
          <p:nvPr/>
        </p:nvSpPr>
        <p:spPr>
          <a:xfrm>
            <a:off x="1211580" y="6521678"/>
            <a:ext cx="5631180" cy="107722"/>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700" b="0" dirty="0" smtClean="0">
                <a:solidFill>
                  <a:schemeClr val="bg2"/>
                </a:solidFill>
              </a:rPr>
              <a:t>Proprietary &amp; Confidential</a:t>
            </a:r>
          </a:p>
        </p:txBody>
      </p:sp>
      <p:pic>
        <p:nvPicPr>
          <p:cNvPr id="11" name="Picture 1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54586" y="6084700"/>
            <a:ext cx="956114" cy="60421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8" r:id="rId2"/>
    <p:sldLayoutId id="2147483664" r:id="rId3"/>
    <p:sldLayoutId id="2147483673" r:id="rId4"/>
    <p:sldLayoutId id="2147483650" r:id="rId5"/>
    <p:sldLayoutId id="2147483665" r:id="rId6"/>
    <p:sldLayoutId id="2147483652" r:id="rId7"/>
    <p:sldLayoutId id="2147483653" r:id="rId8"/>
    <p:sldLayoutId id="2147483654" r:id="rId9"/>
    <p:sldLayoutId id="2147483655" r:id="rId10"/>
    <p:sldLayoutId id="2147483660" r:id="rId11"/>
    <p:sldLayoutId id="2147483661" r:id="rId12"/>
    <p:sldLayoutId id="2147483662" r:id="rId13"/>
    <p:sldLayoutId id="2147483663" r:id="rId14"/>
    <p:sldLayoutId id="2147483666" r:id="rId15"/>
    <p:sldLayoutId id="2147483671" r:id="rId16"/>
    <p:sldLayoutId id="2147483672" r:id="rId17"/>
    <p:sldLayoutId id="2147483667" r:id="rId18"/>
    <p:sldLayoutId id="2147483674" r:id="rId19"/>
    <p:sldLayoutId id="2147483669" r:id="rId20"/>
    <p:sldLayoutId id="2147483670" r:id="rId21"/>
    <p:sldLayoutId id="2147483675" r:id="rId22"/>
    <p:sldLayoutId id="2147483677" r:id="rId23"/>
  </p:sldLayoutIdLst>
  <p:timing>
    <p:tnLst>
      <p:par>
        <p:cTn id="1" dur="indefinite" restart="never" nodeType="tmRoot"/>
      </p:par>
    </p:tnLst>
  </p:timing>
  <p:hf hdr="0"/>
  <p:txStyles>
    <p:titleStyle>
      <a:lvl1pPr algn="l" rtl="0" eaLnBrk="1" fontAlgn="base" hangingPunct="1">
        <a:spcBef>
          <a:spcPct val="0"/>
        </a:spcBef>
        <a:spcAft>
          <a:spcPct val="0"/>
        </a:spcAft>
        <a:defRPr sz="3000" b="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34950" indent="-234950" algn="l" rtl="0" eaLnBrk="1" fontAlgn="base" hangingPunct="1">
        <a:spcBef>
          <a:spcPct val="25000"/>
        </a:spcBef>
        <a:spcAft>
          <a:spcPct val="0"/>
        </a:spcAft>
        <a:buClr>
          <a:schemeClr val="tx1"/>
        </a:buClr>
        <a:buFont typeface="Wingdings" pitchFamily="2" charset="2"/>
        <a:buChar char="§"/>
        <a:defRPr sz="2000" b="0">
          <a:solidFill>
            <a:schemeClr val="tx1"/>
          </a:solidFill>
          <a:latin typeface="+mn-lt"/>
          <a:ea typeface="+mn-ea"/>
          <a:cs typeface="+mn-cs"/>
        </a:defRPr>
      </a:lvl1pPr>
      <a:lvl2pPr marL="506413" indent="-284163" algn="l" rtl="0" eaLnBrk="1" fontAlgn="base" hangingPunct="1">
        <a:spcBef>
          <a:spcPct val="25000"/>
        </a:spcBef>
        <a:spcAft>
          <a:spcPct val="0"/>
        </a:spcAft>
        <a:buClr>
          <a:schemeClr val="tx1"/>
        </a:buClr>
        <a:buChar char="–"/>
        <a:defRPr sz="1800">
          <a:solidFill>
            <a:schemeClr val="tx1"/>
          </a:solidFill>
          <a:latin typeface="+mn-lt"/>
          <a:ea typeface="+mn-ea"/>
        </a:defRPr>
      </a:lvl2pPr>
      <a:lvl3pPr marL="796925" indent="-287338" algn="l" rtl="0" eaLnBrk="1" fontAlgn="base" hangingPunct="1">
        <a:spcBef>
          <a:spcPct val="25000"/>
        </a:spcBef>
        <a:spcAft>
          <a:spcPct val="0"/>
        </a:spcAft>
        <a:buClr>
          <a:schemeClr val="tx1"/>
        </a:buClr>
        <a:buChar char="•"/>
        <a:defRPr sz="1600">
          <a:solidFill>
            <a:schemeClr val="tx1"/>
          </a:solidFill>
          <a:latin typeface="+mn-lt"/>
          <a:ea typeface="+mn-ea"/>
        </a:defRPr>
      </a:lvl3pPr>
      <a:lvl4pPr marL="1084263" indent="-287338" algn="l" rtl="0" eaLnBrk="1" fontAlgn="base" hangingPunct="1">
        <a:spcBef>
          <a:spcPct val="25000"/>
        </a:spcBef>
        <a:spcAft>
          <a:spcPct val="0"/>
        </a:spcAft>
        <a:buClr>
          <a:schemeClr val="tx1"/>
        </a:buClr>
        <a:buFont typeface="Wingdings" pitchFamily="2" charset="2"/>
        <a:buChar char="s"/>
        <a:defRPr sz="1600">
          <a:solidFill>
            <a:schemeClr val="tx1"/>
          </a:solidFill>
          <a:latin typeface="+mn-lt"/>
          <a:ea typeface="+mn-ea"/>
        </a:defRPr>
      </a:lvl4pPr>
      <a:lvl5pPr marL="1319213" indent="-234950" algn="l" rtl="0" eaLnBrk="1" fontAlgn="base" hangingPunct="1">
        <a:spcBef>
          <a:spcPct val="25000"/>
        </a:spcBef>
        <a:spcAft>
          <a:spcPct val="0"/>
        </a:spcAft>
        <a:buClr>
          <a:schemeClr val="tx1"/>
        </a:buClr>
        <a:buFont typeface="Arial" pitchFamily="34" charset="0"/>
        <a:buChar char="-"/>
        <a:defRPr sz="16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mailto:goran.trendafiloski@aonbenfield.com" TargetMode="External"/><Relationship Id="rId2" Type="http://schemas.openxmlformats.org/officeDocument/2006/relationships/hyperlink" Target="mailto:adam.podlaha@aonbenfield.com" TargetMode="External"/><Relationship Id="rId1" Type="http://schemas.openxmlformats.org/officeDocument/2006/relationships/slideLayout" Target="../slideLayouts/slideLayout3.xml"/><Relationship Id="rId4" Type="http://schemas.openxmlformats.org/officeDocument/2006/relationships/hyperlink" Target="mailto:cristina.arango@aonbenfield.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771455"/>
            <a:ext cx="8531525" cy="822325"/>
          </a:xfrm>
        </p:spPr>
        <p:txBody>
          <a:bodyPr anchor="t" anchorCtr="0"/>
          <a:lstStyle/>
          <a:p>
            <a:r>
              <a:rPr lang="en-GB" b="1" dirty="0" smtClean="0"/>
              <a:t>IF and GEM</a:t>
            </a:r>
            <a:endParaRPr lang="en-GB" b="1" dirty="0"/>
          </a:p>
        </p:txBody>
      </p:sp>
      <p:sp>
        <p:nvSpPr>
          <p:cNvPr id="5" name="Subtitle 10"/>
          <p:cNvSpPr>
            <a:spLocks noGrp="1" noChangeArrowheads="1"/>
          </p:cNvSpPr>
          <p:nvPr>
            <p:ph type="subTitle" idx="1"/>
          </p:nvPr>
        </p:nvSpPr>
        <p:spPr>
          <a:xfrm>
            <a:off x="457200" y="5187347"/>
            <a:ext cx="8229600" cy="83820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aseline="0"/>
            </a:lvl1pPr>
          </a:lstStyle>
          <a:p>
            <a:endParaRPr lang="en-GB" sz="1600" dirty="0" smtClean="0"/>
          </a:p>
          <a:p>
            <a:r>
              <a:rPr lang="en-GB" sz="1600" dirty="0" smtClean="0"/>
              <a:t>29 November 2017</a:t>
            </a:r>
          </a:p>
          <a:p>
            <a:endParaRPr lang="en-GB" sz="1600" dirty="0" smtClean="0"/>
          </a:p>
          <a:p>
            <a:endParaRPr lang="en-GB" sz="1600" dirty="0"/>
          </a:p>
          <a:p>
            <a:endParaRPr lang="en-GB" sz="1600" dirty="0"/>
          </a:p>
          <a:p>
            <a:endParaRPr lang="en-GB" dirty="0"/>
          </a:p>
          <a:p>
            <a:endParaRPr lang="en-GB" dirty="0"/>
          </a:p>
        </p:txBody>
      </p:sp>
      <p:sp>
        <p:nvSpPr>
          <p:cNvPr id="6" name="Rectangle 12"/>
          <p:cNvSpPr>
            <a:spLocks noChangeArrowheads="1"/>
          </p:cNvSpPr>
          <p:nvPr/>
        </p:nvSpPr>
        <p:spPr bwMode="auto">
          <a:xfrm>
            <a:off x="457200" y="5889828"/>
            <a:ext cx="6767512" cy="620900"/>
          </a:xfrm>
          <a:prstGeom prst="rect">
            <a:avLst/>
          </a:prstGeom>
          <a:noFill/>
          <a:ln w="9525">
            <a:noFill/>
            <a:miter lim="800000"/>
            <a:headEnd/>
            <a:tailEnd/>
          </a:ln>
        </p:spPr>
        <p:txBody>
          <a:bodyPr lIns="0" tIns="0" rIns="0" bIns="0" anchor="b"/>
          <a:lstStyle/>
          <a:p>
            <a:pPr>
              <a:lnSpc>
                <a:spcPts val="1200"/>
              </a:lnSpc>
            </a:pPr>
            <a:r>
              <a:rPr lang="en-US" sz="1200" b="1" dirty="0">
                <a:solidFill>
                  <a:schemeClr val="tx1"/>
                </a:solidFill>
              </a:rPr>
              <a:t>Prepared </a:t>
            </a:r>
            <a:r>
              <a:rPr lang="en-US" sz="1200" b="1" dirty="0" smtClean="0">
                <a:solidFill>
                  <a:schemeClr val="tx1"/>
                </a:solidFill>
              </a:rPr>
              <a:t>by Goran Trendafiloski, </a:t>
            </a:r>
            <a:r>
              <a:rPr lang="en-US" sz="1200" b="1" smtClean="0">
                <a:solidFill>
                  <a:schemeClr val="tx1"/>
                </a:solidFill>
              </a:rPr>
              <a:t>Jan Vodicka </a:t>
            </a:r>
            <a:r>
              <a:rPr lang="en-US" sz="1200" b="1" dirty="0" smtClean="0">
                <a:solidFill>
                  <a:schemeClr val="tx1"/>
                </a:solidFill>
              </a:rPr>
              <a:t>and </a:t>
            </a:r>
            <a:r>
              <a:rPr lang="en-US" sz="1200" b="1" dirty="0" smtClean="0"/>
              <a:t>Adam Podlaha</a:t>
            </a:r>
            <a:r>
              <a:rPr lang="en-US" sz="1200" b="1" dirty="0" smtClean="0">
                <a:solidFill>
                  <a:schemeClr val="tx1"/>
                </a:solidFill>
              </a:rPr>
              <a:t> of </a:t>
            </a:r>
            <a:r>
              <a:rPr lang="en-GB" sz="1200" b="1" dirty="0" smtClean="0">
                <a:solidFill>
                  <a:schemeClr val="tx1"/>
                </a:solidFill>
              </a:rPr>
              <a:t>Impac</a:t>
            </a:r>
            <a:r>
              <a:rPr lang="en-GB" sz="1200" b="1" dirty="0" smtClean="0"/>
              <a:t>t Forecasting</a:t>
            </a:r>
          </a:p>
          <a:p>
            <a:pPr>
              <a:lnSpc>
                <a:spcPts val="1200"/>
              </a:lnSpc>
            </a:pPr>
            <a:endParaRPr lang="en-GB" sz="1200" b="1" dirty="0" smtClean="0"/>
          </a:p>
        </p:txBody>
      </p:sp>
    </p:spTree>
    <p:extLst>
      <p:ext uri="{BB962C8B-B14F-4D97-AF65-F5344CB8AC3E}">
        <p14:creationId xmlns:p14="http://schemas.microsoft.com/office/powerpoint/2010/main" val="1373349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45141"/>
            <a:ext cx="9222858" cy="520700"/>
          </a:xfrm>
        </p:spPr>
        <p:txBody>
          <a:bodyPr/>
          <a:lstStyle/>
          <a:p>
            <a:r>
              <a:rPr lang="en-GB" dirty="0" smtClean="0">
                <a:solidFill>
                  <a:srgbClr val="FF0000"/>
                </a:solidFill>
              </a:rPr>
              <a:t>Potential types of IF and GEM collaborations</a:t>
            </a:r>
            <a:endParaRPr lang="en-GB" dirty="0">
              <a:solidFill>
                <a:srgbClr val="FF0000"/>
              </a:solidFill>
            </a:endParaRPr>
          </a:p>
        </p:txBody>
      </p:sp>
      <p:graphicFrame>
        <p:nvGraphicFramePr>
          <p:cNvPr id="4" name="Diagram 3"/>
          <p:cNvGraphicFramePr/>
          <p:nvPr>
            <p:extLst/>
          </p:nvPr>
        </p:nvGraphicFramePr>
        <p:xfrm>
          <a:off x="504591" y="1036598"/>
          <a:ext cx="8898718" cy="492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39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45141"/>
            <a:ext cx="9222858" cy="520700"/>
          </a:xfrm>
        </p:spPr>
        <p:txBody>
          <a:bodyPr/>
          <a:lstStyle/>
          <a:p>
            <a:r>
              <a:rPr lang="en-GB" dirty="0" smtClean="0">
                <a:solidFill>
                  <a:srgbClr val="FF0000"/>
                </a:solidFill>
              </a:rPr>
              <a:t>Current collaboration: IF Iran Earthquake model</a:t>
            </a:r>
            <a:endParaRPr lang="en-GB" dirty="0">
              <a:solidFill>
                <a:srgbClr val="FF0000"/>
              </a:solidFill>
            </a:endParaRPr>
          </a:p>
        </p:txBody>
      </p:sp>
      <p:sp>
        <p:nvSpPr>
          <p:cNvPr id="6" name="Content Placeholder 2"/>
          <p:cNvSpPr>
            <a:spLocks noGrp="1"/>
          </p:cNvSpPr>
          <p:nvPr>
            <p:ph idx="1"/>
          </p:nvPr>
        </p:nvSpPr>
        <p:spPr>
          <a:xfrm>
            <a:off x="2602523" y="1467251"/>
            <a:ext cx="6805246" cy="4423589"/>
          </a:xfrm>
        </p:spPr>
        <p:txBody>
          <a:bodyPr/>
          <a:lstStyle/>
          <a:p>
            <a:r>
              <a:rPr lang="en-GB" sz="2300" dirty="0" smtClean="0"/>
              <a:t>IF Iran EQ model built using GEM data (model components)</a:t>
            </a:r>
          </a:p>
          <a:p>
            <a:endParaRPr lang="en-GB" sz="2300" b="1" dirty="0"/>
          </a:p>
          <a:p>
            <a:r>
              <a:rPr lang="en-GB" sz="2300" dirty="0" smtClean="0"/>
              <a:t>Hazard component (stochastic event set and hazard footprints) incorporated in IF model</a:t>
            </a:r>
          </a:p>
          <a:p>
            <a:endParaRPr lang="en-GB" sz="2300" dirty="0" smtClean="0"/>
          </a:p>
          <a:p>
            <a:r>
              <a:rPr lang="en-GB" sz="2300" dirty="0" smtClean="0"/>
              <a:t>Damage curves used to benchmark IF damage curves </a:t>
            </a:r>
          </a:p>
          <a:p>
            <a:endParaRPr lang="en-GB" sz="2300" dirty="0" smtClean="0"/>
          </a:p>
          <a:p>
            <a:r>
              <a:rPr lang="en-GB" sz="2300" dirty="0" smtClean="0"/>
              <a:t>GEM economic exposure database used to calibrate the model</a:t>
            </a:r>
            <a:endParaRPr lang="en-GB" sz="2300" b="1" dirty="0" smtClean="0"/>
          </a:p>
          <a:p>
            <a:pPr>
              <a:buNone/>
            </a:pPr>
            <a:endParaRPr lang="en-GB" sz="2300" dirty="0" smtClean="0"/>
          </a:p>
          <a:p>
            <a:endParaRPr lang="en-GB" sz="2300" dirty="0"/>
          </a:p>
        </p:txBody>
      </p:sp>
      <p:graphicFrame>
        <p:nvGraphicFramePr>
          <p:cNvPr id="9" name="Diagram 8"/>
          <p:cNvGraphicFramePr/>
          <p:nvPr>
            <p:extLst>
              <p:ext uri="{D42A27DB-BD31-4B8C-83A1-F6EECF244321}">
                <p14:modId xmlns:p14="http://schemas.microsoft.com/office/powerpoint/2010/main" val="3736460645"/>
              </p:ext>
            </p:extLst>
          </p:nvPr>
        </p:nvGraphicFramePr>
        <p:xfrm>
          <a:off x="504590" y="1036598"/>
          <a:ext cx="1622790" cy="492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6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70" t="2650" r="823"/>
          <a:stretch/>
        </p:blipFill>
        <p:spPr bwMode="auto">
          <a:xfrm>
            <a:off x="2900308" y="1273861"/>
            <a:ext cx="4359817" cy="336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74" y="2910252"/>
            <a:ext cx="2337222" cy="140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933" t="9732" b="1334"/>
          <a:stretch/>
        </p:blipFill>
        <p:spPr>
          <a:xfrm>
            <a:off x="606388" y="4737489"/>
            <a:ext cx="2460968" cy="1800000"/>
          </a:xfrm>
          <a:prstGeom prst="rect">
            <a:avLst/>
          </a:prstGeom>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537" y="4088424"/>
            <a:ext cx="2428855" cy="189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62872" y="352637"/>
            <a:ext cx="8915400" cy="520700"/>
          </a:xfrm>
        </p:spPr>
        <p:txBody>
          <a:bodyPr/>
          <a:lstStyle/>
          <a:p>
            <a:r>
              <a:rPr lang="en-GB" dirty="0" smtClean="0"/>
              <a:t>Anatomy of earthquake catastrophe models</a:t>
            </a:r>
            <a:endParaRPr lang="en-GB" dirty="0"/>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6796"/>
          <a:stretch/>
        </p:blipFill>
        <p:spPr>
          <a:xfrm>
            <a:off x="3111318" y="4755071"/>
            <a:ext cx="1931264" cy="1800000"/>
          </a:xfrm>
          <a:prstGeom prst="rect">
            <a:avLst/>
          </a:prstGeom>
        </p:spPr>
      </p:pic>
      <p:pic>
        <p:nvPicPr>
          <p:cNvPr id="11" name="Picture 3"/>
          <p:cNvPicPr>
            <a:picLocks noChangeAspect="1" noChangeArrowheads="1"/>
          </p:cNvPicPr>
          <p:nvPr/>
        </p:nvPicPr>
        <p:blipFill>
          <a:blip r:embed="rId7" cstate="print"/>
          <a:srcRect/>
          <a:stretch>
            <a:fillRect/>
          </a:stretch>
        </p:blipFill>
        <p:spPr bwMode="auto">
          <a:xfrm>
            <a:off x="6529301" y="1195414"/>
            <a:ext cx="3074231" cy="1808103"/>
          </a:xfrm>
          <a:prstGeom prst="rect">
            <a:avLst/>
          </a:prstGeom>
          <a:noFill/>
          <a:ln w="9525">
            <a:noFill/>
            <a:miter lim="800000"/>
            <a:headEnd/>
            <a:tailEnd/>
          </a:ln>
          <a:effectLst/>
        </p:spPr>
      </p:pic>
      <p:sp>
        <p:nvSpPr>
          <p:cNvPr id="15" name="TextBox 14"/>
          <p:cNvSpPr txBox="1"/>
          <p:nvPr/>
        </p:nvSpPr>
        <p:spPr>
          <a:xfrm>
            <a:off x="5117128" y="6049414"/>
            <a:ext cx="1776042" cy="538609"/>
          </a:xfrm>
          <a:prstGeom prst="rect">
            <a:avLst/>
          </a:prstGeom>
          <a:noFill/>
        </p:spPr>
        <p:txBody>
          <a:bodyPr wrap="square" rtlCol="0">
            <a:spAutoFit/>
          </a:bodyPr>
          <a:lstStyle/>
          <a:p>
            <a:pPr>
              <a:spcAft>
                <a:spcPts val="600"/>
              </a:spcAft>
            </a:pPr>
            <a:r>
              <a:rPr lang="en-GB" sz="1200" b="1" dirty="0" smtClean="0"/>
              <a:t>Stochastic event set</a:t>
            </a:r>
          </a:p>
          <a:p>
            <a:pPr>
              <a:spcAft>
                <a:spcPts val="600"/>
              </a:spcAft>
            </a:pPr>
            <a:r>
              <a:rPr lang="en-GB" sz="1200" b="1" dirty="0" smtClean="0"/>
              <a:t>Hazard footprint</a:t>
            </a:r>
            <a:endParaRPr lang="en-GB" sz="1200" b="1" dirty="0"/>
          </a:p>
        </p:txBody>
      </p:sp>
      <p:sp>
        <p:nvSpPr>
          <p:cNvPr id="16" name="TextBox 15"/>
          <p:cNvSpPr txBox="1"/>
          <p:nvPr/>
        </p:nvSpPr>
        <p:spPr>
          <a:xfrm>
            <a:off x="7481147" y="5704876"/>
            <a:ext cx="1080163" cy="646331"/>
          </a:xfrm>
          <a:prstGeom prst="rect">
            <a:avLst/>
          </a:prstGeom>
          <a:noFill/>
        </p:spPr>
        <p:txBody>
          <a:bodyPr wrap="square" rtlCol="0">
            <a:spAutoFit/>
          </a:bodyPr>
          <a:lstStyle/>
          <a:p>
            <a:r>
              <a:rPr lang="en-GB" sz="1200" b="1" dirty="0" smtClean="0"/>
              <a:t>Sample geocoding precision</a:t>
            </a:r>
            <a:endParaRPr lang="en-GB" sz="1200" b="1" dirty="0"/>
          </a:p>
        </p:txBody>
      </p:sp>
      <p:sp>
        <p:nvSpPr>
          <p:cNvPr id="17" name="TextBox 16"/>
          <p:cNvSpPr txBox="1"/>
          <p:nvPr/>
        </p:nvSpPr>
        <p:spPr>
          <a:xfrm>
            <a:off x="7216165" y="3021985"/>
            <a:ext cx="2256809" cy="276999"/>
          </a:xfrm>
          <a:prstGeom prst="rect">
            <a:avLst/>
          </a:prstGeom>
          <a:noFill/>
        </p:spPr>
        <p:txBody>
          <a:bodyPr wrap="square" rtlCol="0">
            <a:spAutoFit/>
          </a:bodyPr>
          <a:lstStyle/>
          <a:p>
            <a:r>
              <a:rPr lang="en-GB" sz="1200" b="1" dirty="0" smtClean="0"/>
              <a:t>Damage curve and COL</a:t>
            </a:r>
            <a:endParaRPr lang="en-GB" sz="1200" b="1" dirty="0"/>
          </a:p>
        </p:txBody>
      </p:sp>
      <p:sp>
        <p:nvSpPr>
          <p:cNvPr id="18" name="TextBox 17"/>
          <p:cNvSpPr txBox="1"/>
          <p:nvPr/>
        </p:nvSpPr>
        <p:spPr>
          <a:xfrm>
            <a:off x="518287" y="2225890"/>
            <a:ext cx="1318585" cy="538609"/>
          </a:xfrm>
          <a:prstGeom prst="rect">
            <a:avLst/>
          </a:prstGeom>
          <a:noFill/>
        </p:spPr>
        <p:txBody>
          <a:bodyPr wrap="square" rtlCol="0">
            <a:spAutoFit/>
          </a:bodyPr>
          <a:lstStyle/>
          <a:p>
            <a:pPr>
              <a:spcAft>
                <a:spcPts val="600"/>
              </a:spcAft>
            </a:pPr>
            <a:r>
              <a:rPr lang="en-GB" sz="1200" b="1" dirty="0" smtClean="0"/>
              <a:t>AAL map</a:t>
            </a:r>
          </a:p>
          <a:p>
            <a:pPr>
              <a:spcAft>
                <a:spcPts val="600"/>
              </a:spcAft>
            </a:pPr>
            <a:r>
              <a:rPr lang="en-GB" sz="1200" b="1" dirty="0" smtClean="0"/>
              <a:t>EP loss curve</a:t>
            </a:r>
            <a:endParaRPr lang="en-GB" sz="1200" b="1"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1758" y="1094211"/>
            <a:ext cx="2010508" cy="2010508"/>
          </a:xfrm>
          <a:prstGeom prst="rect">
            <a:avLst/>
          </a:prstGeom>
        </p:spPr>
      </p:pic>
    </p:spTree>
    <p:extLst>
      <p:ext uri="{BB962C8B-B14F-4D97-AF65-F5344CB8AC3E}">
        <p14:creationId xmlns:p14="http://schemas.microsoft.com/office/powerpoint/2010/main" val="2168446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Collaboration with GEM is beneficial for the market</a:t>
            </a:r>
            <a:endParaRPr lang="en-GB" dirty="0"/>
          </a:p>
        </p:txBody>
      </p:sp>
      <p:sp>
        <p:nvSpPr>
          <p:cNvPr id="3" name="Content Placeholder 2"/>
          <p:cNvSpPr>
            <a:spLocks noGrp="1"/>
          </p:cNvSpPr>
          <p:nvPr>
            <p:ph idx="1"/>
          </p:nvPr>
        </p:nvSpPr>
        <p:spPr>
          <a:xfrm>
            <a:off x="495299" y="1144588"/>
            <a:ext cx="9031255" cy="4951412"/>
          </a:xfrm>
        </p:spPr>
        <p:txBody>
          <a:bodyPr/>
          <a:lstStyle/>
          <a:p>
            <a:r>
              <a:rPr lang="en-GB" i="1" dirty="0" smtClean="0"/>
              <a:t>…because it provides new / alternative view of risk to the market to the technical and the less technical insurers and reinsurers </a:t>
            </a:r>
          </a:p>
          <a:p>
            <a:pPr marL="0" indent="0">
              <a:buNone/>
            </a:pPr>
            <a:r>
              <a:rPr lang="en-GB" b="1" i="1" u="sng" dirty="0" smtClean="0">
                <a:solidFill>
                  <a:srgbClr val="00B050"/>
                </a:solidFill>
              </a:rPr>
              <a:t>… from our point of view:</a:t>
            </a:r>
            <a:endParaRPr lang="en-GB" b="1" i="1" u="sng" dirty="0">
              <a:solidFill>
                <a:srgbClr val="00B050"/>
              </a:solidFill>
            </a:endParaRPr>
          </a:p>
          <a:p>
            <a:r>
              <a:rPr lang="en-GB" b="1" dirty="0" smtClean="0"/>
              <a:t>GEM provides:</a:t>
            </a:r>
          </a:p>
          <a:p>
            <a:pPr lvl="1"/>
            <a:r>
              <a:rPr lang="en-GB" dirty="0" smtClean="0"/>
              <a:t>State of the art science (=model components) </a:t>
            </a:r>
          </a:p>
          <a:p>
            <a:pPr lvl="1"/>
            <a:r>
              <a:rPr lang="en-GB" dirty="0" smtClean="0"/>
              <a:t>Access to local country specific research sources and data</a:t>
            </a:r>
          </a:p>
          <a:p>
            <a:pPr lvl="1"/>
            <a:r>
              <a:rPr lang="en-GB" dirty="0" smtClean="0"/>
              <a:t>Software to deliver its data</a:t>
            </a:r>
          </a:p>
          <a:p>
            <a:pPr lvl="1"/>
            <a:r>
              <a:rPr lang="en-GB" dirty="0" smtClean="0"/>
              <a:t>Credibility based on GEM name</a:t>
            </a:r>
          </a:p>
          <a:p>
            <a:pPr marL="222250" lvl="1" indent="0">
              <a:buNone/>
            </a:pPr>
            <a:endParaRPr lang="en-GB" dirty="0" smtClean="0"/>
          </a:p>
          <a:p>
            <a:r>
              <a:rPr lang="en-GB" b="1" dirty="0" smtClean="0"/>
              <a:t>IF provides:</a:t>
            </a:r>
          </a:p>
          <a:p>
            <a:pPr lvl="1"/>
            <a:r>
              <a:rPr lang="en-GB" dirty="0" smtClean="0"/>
              <a:t>Review of model components and its own model components</a:t>
            </a:r>
          </a:p>
          <a:p>
            <a:pPr lvl="1"/>
            <a:r>
              <a:rPr lang="en-GB" dirty="0" smtClean="0"/>
              <a:t>Model “completion”: developing a commercial market model in ELEMENTS or Oasis </a:t>
            </a:r>
          </a:p>
          <a:p>
            <a:pPr lvl="1"/>
            <a:r>
              <a:rPr lang="en-GB" dirty="0" smtClean="0"/>
              <a:t>ELEMENTS is a robust loss calculation platform with insurance conditions</a:t>
            </a:r>
          </a:p>
          <a:p>
            <a:pPr lvl="1"/>
            <a:r>
              <a:rPr lang="en-GB" dirty="0" smtClean="0"/>
              <a:t>Exposure of the model at the market </a:t>
            </a:r>
          </a:p>
          <a:p>
            <a:pPr lvl="1"/>
            <a:r>
              <a:rPr lang="en-GB" dirty="0" smtClean="0"/>
              <a:t>Distribution, maintenance, training for model users</a:t>
            </a:r>
          </a:p>
        </p:txBody>
      </p:sp>
    </p:spTree>
    <p:extLst>
      <p:ext uri="{BB962C8B-B14F-4D97-AF65-F5344CB8AC3E}">
        <p14:creationId xmlns:p14="http://schemas.microsoft.com/office/powerpoint/2010/main" val="83780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ChangeArrowheads="1"/>
          </p:cNvSpPr>
          <p:nvPr/>
        </p:nvSpPr>
        <p:spPr bwMode="auto">
          <a:xfrm>
            <a:off x="495300" y="4783138"/>
            <a:ext cx="8583613" cy="990600"/>
          </a:xfrm>
          <a:prstGeom prst="rect">
            <a:avLst/>
          </a:prstGeom>
          <a:noFill/>
          <a:ln w="9525">
            <a:noFill/>
            <a:miter lim="800000"/>
            <a:headEnd/>
            <a:tailEnd/>
          </a:ln>
        </p:spPr>
        <p:txBody>
          <a:bodyPr lIns="0" tIns="0" rIns="0" bIns="0"/>
          <a:lstStyle/>
          <a:p>
            <a:pPr>
              <a:spcBef>
                <a:spcPct val="25000"/>
              </a:spcBef>
              <a:buClr>
                <a:schemeClr val="tx1"/>
              </a:buClr>
              <a:buFont typeface="Wingdings" pitchFamily="2" charset="2"/>
              <a:buNone/>
            </a:pPr>
            <a:endParaRPr lang="en-GB" sz="3200" b="1" dirty="0"/>
          </a:p>
        </p:txBody>
      </p:sp>
      <p:sp>
        <p:nvSpPr>
          <p:cNvPr id="10" name="Rectangle 16"/>
          <p:cNvSpPr>
            <a:spLocks noGrp="1" noChangeArrowheads="1"/>
          </p:cNvSpPr>
          <p:nvPr>
            <p:ph type="ctrTitle"/>
          </p:nvPr>
        </p:nvSpPr>
        <p:spPr>
          <a:xfrm>
            <a:off x="457200" y="2743068"/>
            <a:ext cx="8229600" cy="822325"/>
          </a:xfrm>
          <a:prstGeom prst="rect">
            <a:avLst/>
          </a:prstGeom>
          <a:noFill/>
        </p:spPr>
        <p:txBody>
          <a:bodyPr lIns="0" tIns="0" rIns="0" bIns="0"/>
          <a:lstStyle>
            <a:lvl1pPr>
              <a:defRPr sz="2800">
                <a:solidFill>
                  <a:schemeClr val="tx1"/>
                </a:solidFill>
              </a:defRPr>
            </a:lvl1pPr>
          </a:lstStyle>
          <a:p>
            <a:r>
              <a:rPr lang="en-US" dirty="0" smtClean="0"/>
              <a:t>Section 3: </a:t>
            </a:r>
            <a:r>
              <a:rPr lang="en-GB" dirty="0" smtClean="0"/>
              <a:t>Discussion</a:t>
            </a:r>
            <a:endParaRPr lang="en-GB"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905998" cy="2191344"/>
          </a:xfrm>
          <a:prstGeom prst="rect">
            <a:avLst/>
          </a:prstGeom>
        </p:spPr>
      </p:pic>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63252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Impact Forecasting Contacts</a:t>
            </a:r>
            <a:endParaRPr lang="en-GB" dirty="0"/>
          </a:p>
        </p:txBody>
      </p:sp>
      <p:sp>
        <p:nvSpPr>
          <p:cNvPr id="6" name="Content Placeholder 5"/>
          <p:cNvSpPr>
            <a:spLocks noGrp="1"/>
          </p:cNvSpPr>
          <p:nvPr>
            <p:ph idx="1"/>
          </p:nvPr>
        </p:nvSpPr>
        <p:spPr>
          <a:xfrm>
            <a:off x="504045" y="1457113"/>
            <a:ext cx="4444448" cy="4307080"/>
          </a:xfrm>
        </p:spPr>
        <p:txBody>
          <a:bodyPr/>
          <a:lstStyle/>
          <a:p>
            <a:pPr>
              <a:buNone/>
            </a:pPr>
            <a:r>
              <a:rPr lang="en-US" sz="1800" dirty="0"/>
              <a:t>Adam Podlaha</a:t>
            </a:r>
          </a:p>
          <a:p>
            <a:pPr>
              <a:spcBef>
                <a:spcPts val="0"/>
              </a:spcBef>
              <a:buNone/>
            </a:pPr>
            <a:r>
              <a:rPr lang="en-GB" sz="1800" b="1" dirty="0"/>
              <a:t>Impact Forecasting London</a:t>
            </a:r>
          </a:p>
          <a:p>
            <a:pPr>
              <a:buNone/>
            </a:pPr>
            <a:r>
              <a:rPr lang="pt-BR" sz="1800" dirty="0">
                <a:hlinkClick r:id="rId2"/>
              </a:rPr>
              <a:t>adam.podlaha@aonbenfield.com</a:t>
            </a:r>
            <a:endParaRPr lang="en-GB" sz="1800" dirty="0"/>
          </a:p>
          <a:p>
            <a:pPr>
              <a:buNone/>
            </a:pPr>
            <a:endParaRPr lang="en-GB" sz="1800" dirty="0"/>
          </a:p>
          <a:p>
            <a:pPr>
              <a:buNone/>
            </a:pPr>
            <a:r>
              <a:rPr lang="en-GB" sz="1800" dirty="0" smtClean="0"/>
              <a:t>Goran Trendafiloski</a:t>
            </a:r>
          </a:p>
          <a:p>
            <a:pPr>
              <a:spcBef>
                <a:spcPts val="0"/>
              </a:spcBef>
              <a:buNone/>
            </a:pPr>
            <a:r>
              <a:rPr lang="en-GB" sz="1800" b="1" dirty="0" smtClean="0"/>
              <a:t>Impact Forecasting London</a:t>
            </a:r>
          </a:p>
          <a:p>
            <a:pPr>
              <a:buNone/>
            </a:pPr>
            <a:r>
              <a:rPr lang="pt-BR" sz="1800" dirty="0" smtClean="0">
                <a:hlinkClick r:id="rId3"/>
              </a:rPr>
              <a:t>goran.</a:t>
            </a:r>
            <a:r>
              <a:rPr lang="en-GB" sz="1800" dirty="0" smtClean="0">
                <a:hlinkClick r:id="rId3"/>
              </a:rPr>
              <a:t>trendafiloski</a:t>
            </a:r>
            <a:r>
              <a:rPr lang="pt-BR" sz="1800" dirty="0" smtClean="0">
                <a:hlinkClick r:id="rId3"/>
              </a:rPr>
              <a:t>@aonbenfield.com</a:t>
            </a:r>
            <a:r>
              <a:rPr lang="pt-BR" sz="1800" dirty="0" smtClean="0"/>
              <a:t> </a:t>
            </a:r>
            <a:endParaRPr lang="en-GB" sz="1800" dirty="0" smtClean="0"/>
          </a:p>
          <a:p>
            <a:pPr>
              <a:buNone/>
            </a:pPr>
            <a:endParaRPr lang="pt-BR" sz="1800" b="1" dirty="0" smtClean="0"/>
          </a:p>
          <a:p>
            <a:pPr>
              <a:buNone/>
            </a:pPr>
            <a:r>
              <a:rPr lang="en-GB" sz="1800" dirty="0" smtClean="0"/>
              <a:t>Jan Vodicka</a:t>
            </a:r>
          </a:p>
          <a:p>
            <a:pPr>
              <a:spcBef>
                <a:spcPts val="0"/>
              </a:spcBef>
              <a:buNone/>
            </a:pPr>
            <a:r>
              <a:rPr lang="en-GB" sz="1800" b="1" dirty="0" smtClean="0"/>
              <a:t>Impact Forecasting Prague</a:t>
            </a:r>
            <a:endParaRPr lang="en-GB" sz="1800" b="1" dirty="0"/>
          </a:p>
          <a:p>
            <a:pPr>
              <a:buNone/>
            </a:pPr>
            <a:r>
              <a:rPr lang="en-GB" sz="1800" u="sng" dirty="0">
                <a:hlinkClick r:id="rId4"/>
              </a:rPr>
              <a:t>j</a:t>
            </a:r>
            <a:r>
              <a:rPr lang="en-GB" sz="1800" u="sng" dirty="0" smtClean="0">
                <a:hlinkClick r:id="rId4"/>
              </a:rPr>
              <a:t>an.vodicka@aonbenfield.com</a:t>
            </a:r>
            <a:endParaRPr lang="en-GB" sz="1800" u="sng" dirty="0"/>
          </a:p>
          <a:p>
            <a:pPr>
              <a:buNone/>
            </a:pPr>
            <a:endParaRPr lang="en-US" sz="1800" dirty="0"/>
          </a:p>
        </p:txBody>
      </p:sp>
      <p:sp>
        <p:nvSpPr>
          <p:cNvPr id="4" name="Content Placeholder 5"/>
          <p:cNvSpPr>
            <a:spLocks noGrp="1"/>
          </p:cNvSpPr>
          <p:nvPr>
            <p:ph idx="1"/>
          </p:nvPr>
        </p:nvSpPr>
        <p:spPr>
          <a:xfrm>
            <a:off x="5150067" y="1137964"/>
            <a:ext cx="4444448" cy="5435116"/>
          </a:xfrm>
        </p:spPr>
        <p:txBody>
          <a:bodyPr/>
          <a:lstStyle/>
          <a:p>
            <a:pPr>
              <a:buNone/>
            </a:pPr>
            <a:endParaRPr lang="en-US" sz="1800" dirty="0" smtClean="0"/>
          </a:p>
          <a:p>
            <a:pPr>
              <a:buNone/>
            </a:pPr>
            <a:r>
              <a:rPr lang="en-US" sz="1800" dirty="0" smtClean="0"/>
              <a:t> </a:t>
            </a:r>
            <a:endParaRPr lang="en-GB" sz="1800" dirty="0" smtClean="0"/>
          </a:p>
          <a:p>
            <a:pPr>
              <a:buNone/>
            </a:pPr>
            <a:endParaRPr lang="en-US" sz="1800" dirty="0"/>
          </a:p>
        </p:txBody>
      </p:sp>
    </p:spTree>
    <p:extLst>
      <p:ext uri="{BB962C8B-B14F-4D97-AF65-F5344CB8AC3E}">
        <p14:creationId xmlns:p14="http://schemas.microsoft.com/office/powerpoint/2010/main" val="3923971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smtClean="0"/>
              <a:t>Disclaimer</a:t>
            </a:r>
            <a:endParaRPr lang="en-US" dirty="0"/>
          </a:p>
        </p:txBody>
      </p:sp>
      <p:sp>
        <p:nvSpPr>
          <p:cNvPr id="126979" name="Rectangle 3"/>
          <p:cNvSpPr>
            <a:spLocks noGrp="1" noChangeArrowheads="1"/>
          </p:cNvSpPr>
          <p:nvPr>
            <p:ph idx="1"/>
          </p:nvPr>
        </p:nvSpPr>
        <p:spPr>
          <a:xfrm>
            <a:off x="495300" y="1129553"/>
            <a:ext cx="8915400" cy="4966447"/>
          </a:xfrm>
        </p:spPr>
        <p:txBody>
          <a:bodyPr/>
          <a:lstStyle/>
          <a:p>
            <a:r>
              <a:rPr lang="en-GB" sz="800" b="1" dirty="0" smtClean="0"/>
              <a:t>Legal Disclaimer</a:t>
            </a:r>
          </a:p>
          <a:p>
            <a:r>
              <a:rPr lang="en-GB" altLang="en-US" sz="800" dirty="0"/>
              <a:t>© Aon UK Limited trading as Aon Benfield (for itself and on behalf of each subsidiary company of Aon Plc) (“Aon Benfield”) reserves all rights to the content of this report or document (“Report”). This Report is for distribution to Aon Benfield and   the organisation to which it was originally delivered by Aon Benfield only (the “Recipient”). Copies may be made by that organisation for its own internal purposes but this Report may not be distributed in whole or in part to any third party without both (i) the prior written consent of Aon Benfield and (ii) the third party having first signed a “recipient of report” letter in a form acceptable to Aon Benfield. This Report is provided as a courtesy to the recipient and for general information and marketing purposes only.  The Report should not be construed as giving opinions, assessment of risks or advice of any kind (including but not limited to actuarial, re/insurance, tax, regulatory or legal advice).   The content of this Report is made available without warranty of any kind and without any other assurance whatsoever as to its completeness or accuracy.  </a:t>
            </a:r>
          </a:p>
          <a:p>
            <a:r>
              <a:rPr lang="en-GB" altLang="en-US" sz="800" dirty="0"/>
              <a:t>Aon Benfield does not accept any liability to any Recipient or third party as a result of any reliance placed by such party on this Report. Any decision to rely on the contents of this Report is entirely the responsibility of the Recipient. The Recipient acknowledges that this Report does not replace the need for the Recipient to undertake its own assessment or seek independent and/or specialist risk assessment and/or other relevant advice.  </a:t>
            </a:r>
          </a:p>
          <a:p>
            <a:r>
              <a:rPr lang="en-GB" altLang="en-US" sz="800" dirty="0"/>
              <a:t>The contents of this Report are based on publically available information and/or third party sources (the “Data”) in respect of which Aon Benfield has no control and such information has not been verified by Aon Benfield.  This Data may have been subjected to mathematical and/or empirical analysis and modelling in producing the Report. The Recipient acknowledges that any form of mathematical and/or empirical analysis and modelling (including that used in the preparation of this Report) may produce results which differ from actual events or losses. </a:t>
            </a:r>
          </a:p>
          <a:p>
            <a:endParaRPr lang="en-GB" sz="800" dirty="0" smtClean="0"/>
          </a:p>
          <a:p>
            <a:r>
              <a:rPr lang="en-GB" sz="800" b="1" dirty="0" smtClean="0"/>
              <a:t>Limitations of Catastrophe Models</a:t>
            </a:r>
          </a:p>
          <a:p>
            <a:r>
              <a:rPr lang="en-GB" sz="800" dirty="0" smtClean="0"/>
              <a:t>This report includes information that is output from catastrophe models of Impact Forecasting, LLC (IF).  The information from the models is provided by Aon Benfield Services, Inc. (Aon Benfield) under the terms of its license agreements with IF. The results in this report from IF are the products of the exposures modelled, the financial assumptions made concerning deductibles and limits, and the risk models that project the pounds of damage that may be caused by defined catastrophe perils.  Aon Benfield recommends that the results from these models in this report not be relied upon in isolation when making decisions that may affect the underwriting appetite, rate adequacy or solvency of the company. The IF models are based on scientific data, mathematical and empirical models, and the experience of engineering, geological and meteorological experts.  Calibration of the models using actual loss experience is based on very sparse data, and material inaccuracies in these models are possible.  The loss probabilities generated by the models are not predictive of future hurricanes, other windstorms, or earthquakes or other natural catastrophes, but provide estimates of the magnitude of losses that may occur in the event of such natural catastrophes.  Aon Benfield makes no warranty about the accuracy of the IF models and has made no attempt to independently verify them.  Aon Benfield will not be liable for any special, indirect or consequential damages, including, without limitation, losses or damages arising from or related to any use of or decisions based upon data developed using the models of IF.</a:t>
            </a:r>
          </a:p>
          <a:p>
            <a:endParaRPr lang="en-GB" sz="800" dirty="0" smtClean="0"/>
          </a:p>
          <a:p>
            <a:r>
              <a:rPr lang="en-GB" sz="800" b="1" dirty="0" smtClean="0"/>
              <a:t>Additional Limitations of Impact Forecasting, LLC</a:t>
            </a:r>
          </a:p>
          <a:p>
            <a:r>
              <a:rPr lang="en-GB" sz="800" dirty="0" smtClean="0"/>
              <a:t>The results listed in this report are based on engineering / scientific analysis and data, information provided by the client, and mathematical and empirical models.  The accuracy of the results depends on the uncertainty associated with each of these areas. In particular, as with any model, actual losses may differ from the results of simulations. It is only possible to provide plausible results based on complete and accurate information provided by the client and other reputable data sources.  Furthermore, this information may only be used for the business application specified by Impact Forecasting, LLC and for no other purpose.  It may not be used to support development of or calibration of a product or service offering that competes with Impact Forecasting, LLC.  The  information in this report may not be used as a part of or as a source for any insurance rate filing documentation.</a:t>
            </a:r>
          </a:p>
          <a:p>
            <a:r>
              <a:rPr lang="en-GB" sz="800" dirty="0" smtClean="0"/>
              <a:t>THIS INFORMATION IS PROVIDED “AS IS” AND IMPACT FORECASTING, LLC HAS NOT MADE AND DOES NOT MAKE ANY WARRANTY OF ANY KIND WHATSOEVER, EXPRESS OR IMPLIED, WITH RESPECT TO THIS REPORT; AND ALL WARRANTIES INCLUDING WARRANTIES OF MERCHANTABILITY AND FITNESS FOR A PARTICULAR PURPOSE ARE HEREBY DISCLAIMED BY IMPACT FORECASTING, LLC.  IMPACT FORECASTING, LLC WILL NOT BE LIABLE TO ANYONE WITH RESPECT TO ANY DAMAGES, LOSS OR CLAIM WHATSOEVER, NO MATTER HOW OCCASIONED, IN CONNECTION WITH THE PREPARATION OR USE OF THIS REPORT.</a:t>
            </a:r>
          </a:p>
        </p:txBody>
      </p:sp>
    </p:spTree>
    <p:extLst>
      <p:ext uri="{BB962C8B-B14F-4D97-AF65-F5344CB8AC3E}">
        <p14:creationId xmlns:p14="http://schemas.microsoft.com/office/powerpoint/2010/main" val="4090171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a:xfrm>
            <a:off x="495300" y="1232508"/>
            <a:ext cx="9040586" cy="4951412"/>
          </a:xfrm>
        </p:spPr>
        <p:txBody>
          <a:bodyPr/>
          <a:lstStyle/>
          <a:p>
            <a:pPr>
              <a:spcBef>
                <a:spcPts val="0"/>
              </a:spcBef>
              <a:spcAft>
                <a:spcPts val="1200"/>
              </a:spcAft>
            </a:pPr>
            <a:r>
              <a:rPr lang="en-GB" b="1" dirty="0" smtClean="0"/>
              <a:t>Section 1</a:t>
            </a:r>
            <a:r>
              <a:rPr lang="en-GB" b="1" dirty="0"/>
              <a:t>	</a:t>
            </a:r>
            <a:r>
              <a:rPr lang="en-GB" dirty="0" smtClean="0"/>
              <a:t>Impact Forecasting Introduction </a:t>
            </a:r>
          </a:p>
          <a:p>
            <a:pPr>
              <a:spcBef>
                <a:spcPts val="0"/>
              </a:spcBef>
              <a:spcAft>
                <a:spcPts val="1200"/>
              </a:spcAft>
            </a:pPr>
            <a:r>
              <a:rPr lang="en-GB" b="1" dirty="0"/>
              <a:t>Section 2	</a:t>
            </a:r>
            <a:r>
              <a:rPr lang="en-GB" dirty="0" smtClean="0"/>
              <a:t>Impact Forecasting and Global Earthquake Model</a:t>
            </a:r>
          </a:p>
          <a:p>
            <a:pPr>
              <a:spcBef>
                <a:spcPts val="0"/>
              </a:spcBef>
              <a:spcAft>
                <a:spcPts val="1200"/>
              </a:spcAft>
            </a:pPr>
            <a:r>
              <a:rPr lang="en-GB" b="1" dirty="0"/>
              <a:t>Section </a:t>
            </a:r>
            <a:r>
              <a:rPr lang="en-GB" b="1" dirty="0" smtClean="0"/>
              <a:t>3</a:t>
            </a:r>
            <a:r>
              <a:rPr lang="en-GB" b="1" dirty="0"/>
              <a:t>	</a:t>
            </a:r>
            <a:r>
              <a:rPr lang="en-GB" dirty="0" smtClean="0"/>
              <a:t>Discussion </a:t>
            </a:r>
            <a:endParaRPr lang="en-GB" dirty="0"/>
          </a:p>
          <a:p>
            <a:pPr>
              <a:spcBef>
                <a:spcPts val="0"/>
              </a:spcBef>
              <a:spcAft>
                <a:spcPts val="1200"/>
              </a:spcAft>
            </a:pPr>
            <a:endParaRPr lang="en-GB" dirty="0" smtClean="0"/>
          </a:p>
          <a:p>
            <a:pPr>
              <a:spcBef>
                <a:spcPts val="0"/>
              </a:spcBef>
              <a:spcAft>
                <a:spcPts val="1200"/>
              </a:spcAft>
            </a:pPr>
            <a:endParaRPr lang="en-GB" dirty="0"/>
          </a:p>
          <a:p>
            <a:pPr>
              <a:spcBef>
                <a:spcPts val="0"/>
              </a:spcBef>
              <a:spcAft>
                <a:spcPts val="1200"/>
              </a:spcAft>
            </a:pPr>
            <a:endParaRPr lang="en-GB" dirty="0" smtClean="0"/>
          </a:p>
          <a:p>
            <a:pPr>
              <a:spcBef>
                <a:spcPts val="0"/>
              </a:spcBef>
              <a:spcAft>
                <a:spcPts val="1200"/>
              </a:spcAft>
            </a:pPr>
            <a:endParaRPr lang="en-GB" dirty="0"/>
          </a:p>
          <a:p>
            <a:pPr>
              <a:spcBef>
                <a:spcPts val="0"/>
              </a:spcBef>
              <a:spcAft>
                <a:spcPts val="1200"/>
              </a:spcAft>
            </a:pPr>
            <a:endParaRPr lang="en-GB" dirty="0" smtClean="0"/>
          </a:p>
          <a:p>
            <a:pPr>
              <a:spcBef>
                <a:spcPts val="0"/>
              </a:spcBef>
              <a:spcAft>
                <a:spcPts val="1200"/>
              </a:spcAft>
            </a:pPr>
            <a:endParaRPr lang="en-GB" dirty="0"/>
          </a:p>
          <a:p>
            <a:pPr>
              <a:spcBef>
                <a:spcPts val="0"/>
              </a:spcBef>
              <a:spcAft>
                <a:spcPts val="1200"/>
              </a:spcAft>
            </a:pPr>
            <a:endParaRPr lang="en-GB" dirty="0"/>
          </a:p>
          <a:p>
            <a:pPr>
              <a:spcBef>
                <a:spcPts val="0"/>
              </a:spcBef>
              <a:spcAft>
                <a:spcPts val="1200"/>
              </a:spcAft>
            </a:pPr>
            <a:endParaRPr lang="en-GB" dirty="0" smtClean="0"/>
          </a:p>
          <a:p>
            <a:pPr>
              <a:spcBef>
                <a:spcPts val="0"/>
              </a:spcBef>
              <a:spcAft>
                <a:spcPts val="1200"/>
              </a:spcAft>
              <a:buNone/>
            </a:pPr>
            <a:endParaRPr lang="en-GB" dirty="0" smtClean="0"/>
          </a:p>
          <a:p>
            <a:pPr>
              <a:spcBef>
                <a:spcPts val="0"/>
              </a:spcBef>
              <a:spcAft>
                <a:spcPts val="1200"/>
              </a:spcAft>
              <a:buNone/>
            </a:pPr>
            <a:endParaRPr lang="en-GB" b="0" dirty="0" smtClean="0"/>
          </a:p>
          <a:p>
            <a:pPr>
              <a:spcBef>
                <a:spcPts val="0"/>
              </a:spcBef>
              <a:spcAft>
                <a:spcPts val="1200"/>
              </a:spcAft>
              <a:buNone/>
            </a:pPr>
            <a:endParaRPr lang="en-GB" b="0" dirty="0" smtClean="0"/>
          </a:p>
          <a:p>
            <a:pPr>
              <a:spcBef>
                <a:spcPts val="0"/>
              </a:spcBef>
              <a:spcAft>
                <a:spcPts val="1200"/>
              </a:spcAft>
              <a:buNone/>
            </a:pPr>
            <a:endParaRPr lang="en-GB" b="0" dirty="0" smtClean="0"/>
          </a:p>
          <a:p>
            <a:pPr>
              <a:spcBef>
                <a:spcPts val="0"/>
              </a:spcBef>
              <a:spcAft>
                <a:spcPts val="1200"/>
              </a:spcAft>
              <a:buNone/>
            </a:pPr>
            <a:endParaRPr lang="en-GB" b="0" dirty="0" smtClean="0"/>
          </a:p>
          <a:p>
            <a:pPr>
              <a:spcBef>
                <a:spcPts val="0"/>
              </a:spcBef>
              <a:spcAft>
                <a:spcPts val="1200"/>
              </a:spcAft>
              <a:buNone/>
            </a:pPr>
            <a:r>
              <a:rPr lang="en-GB" b="0" dirty="0" smtClean="0"/>
              <a:t>  </a:t>
            </a:r>
          </a:p>
          <a:p>
            <a:pPr>
              <a:spcBef>
                <a:spcPts val="0"/>
              </a:spcBef>
              <a:spcAft>
                <a:spcPts val="1200"/>
              </a:spcAft>
              <a:buNone/>
            </a:pPr>
            <a:r>
              <a:rPr lang="en-GB" b="0" i="1" dirty="0" smtClean="0"/>
              <a:t>			</a:t>
            </a:r>
            <a:endParaRPr lang="en-GB" dirty="0" smtClean="0"/>
          </a:p>
          <a:p>
            <a:pPr>
              <a:spcBef>
                <a:spcPts val="0"/>
              </a:spcBef>
              <a:spcAft>
                <a:spcPts val="1200"/>
              </a:spcAft>
              <a:buNone/>
            </a:pPr>
            <a:endParaRPr lang="en-GB" b="0" dirty="0" smtClean="0"/>
          </a:p>
          <a:p>
            <a:pPr>
              <a:spcBef>
                <a:spcPts val="0"/>
              </a:spcBef>
              <a:spcAft>
                <a:spcPts val="1200"/>
              </a:spcAft>
              <a:buNone/>
            </a:pPr>
            <a:r>
              <a:rPr lang="en-GB" b="0" i="1" dirty="0" smtClean="0"/>
              <a:t>		</a:t>
            </a:r>
            <a:r>
              <a:rPr lang="en-GB" b="0" i="1" dirty="0" smtClean="0">
                <a:solidFill>
                  <a:srgbClr val="7030A0"/>
                </a:solidFill>
              </a:rPr>
              <a:t>	</a:t>
            </a:r>
          </a:p>
          <a:p>
            <a:pPr>
              <a:spcBef>
                <a:spcPts val="0"/>
              </a:spcBef>
              <a:spcAft>
                <a:spcPts val="1200"/>
              </a:spcAft>
              <a:buNone/>
            </a:pPr>
            <a:endParaRPr lang="en-GB" b="0" dirty="0" smtClean="0"/>
          </a:p>
          <a:p>
            <a:pPr>
              <a:spcBef>
                <a:spcPts val="0"/>
              </a:spcBef>
              <a:spcAft>
                <a:spcPts val="1200"/>
              </a:spcAft>
              <a:buNone/>
            </a:pPr>
            <a:endParaRPr lang="en-GB" b="0" dirty="0" smtClean="0"/>
          </a:p>
          <a:p>
            <a:pPr>
              <a:spcBef>
                <a:spcPts val="0"/>
              </a:spcBef>
              <a:spcAft>
                <a:spcPts val="1200"/>
              </a:spcAft>
              <a:buNone/>
            </a:pPr>
            <a:endParaRPr lang="en-GB" dirty="0" smtClean="0"/>
          </a:p>
          <a:p>
            <a:pPr>
              <a:spcBef>
                <a:spcPts val="0"/>
              </a:spcBef>
              <a:spcAft>
                <a:spcPts val="1200"/>
              </a:spcAft>
              <a:buNone/>
            </a:pPr>
            <a:endParaRPr lang="en-GB" b="0" dirty="0"/>
          </a:p>
        </p:txBody>
      </p:sp>
    </p:spTree>
    <p:extLst>
      <p:ext uri="{BB962C8B-B14F-4D97-AF65-F5344CB8AC3E}">
        <p14:creationId xmlns:p14="http://schemas.microsoft.com/office/powerpoint/2010/main" val="2799154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ChangeArrowheads="1"/>
          </p:cNvSpPr>
          <p:nvPr/>
        </p:nvSpPr>
        <p:spPr bwMode="auto">
          <a:xfrm>
            <a:off x="495300" y="4783138"/>
            <a:ext cx="8583613" cy="990600"/>
          </a:xfrm>
          <a:prstGeom prst="rect">
            <a:avLst/>
          </a:prstGeom>
          <a:noFill/>
          <a:ln w="9525">
            <a:noFill/>
            <a:miter lim="800000"/>
            <a:headEnd/>
            <a:tailEnd/>
          </a:ln>
        </p:spPr>
        <p:txBody>
          <a:bodyPr lIns="0" tIns="0" rIns="0" bIns="0"/>
          <a:lstStyle/>
          <a:p>
            <a:pPr>
              <a:spcBef>
                <a:spcPct val="25000"/>
              </a:spcBef>
              <a:buClr>
                <a:schemeClr val="tx1"/>
              </a:buClr>
              <a:buFont typeface="Wingdings" pitchFamily="2" charset="2"/>
              <a:buNone/>
            </a:pPr>
            <a:endParaRPr lang="en-GB" sz="3200" b="1" dirty="0"/>
          </a:p>
        </p:txBody>
      </p:sp>
      <p:sp>
        <p:nvSpPr>
          <p:cNvPr id="10" name="Rectangle 16"/>
          <p:cNvSpPr>
            <a:spLocks noGrp="1" noChangeArrowheads="1"/>
          </p:cNvSpPr>
          <p:nvPr>
            <p:ph type="ctrTitle"/>
          </p:nvPr>
        </p:nvSpPr>
        <p:spPr>
          <a:xfrm>
            <a:off x="457200" y="2743068"/>
            <a:ext cx="8229600" cy="822325"/>
          </a:xfrm>
          <a:prstGeom prst="rect">
            <a:avLst/>
          </a:prstGeom>
          <a:noFill/>
        </p:spPr>
        <p:txBody>
          <a:bodyPr lIns="0" tIns="0" rIns="0" bIns="0"/>
          <a:lstStyle>
            <a:lvl1pPr>
              <a:defRPr sz="2800">
                <a:solidFill>
                  <a:schemeClr val="tx1"/>
                </a:solidFill>
              </a:defRPr>
            </a:lvl1pPr>
          </a:lstStyle>
          <a:p>
            <a:r>
              <a:rPr lang="en-US" dirty="0" smtClean="0"/>
              <a:t>Section 1: Impact Forecasting </a:t>
            </a:r>
            <a:r>
              <a:rPr lang="en-GB" dirty="0" smtClean="0"/>
              <a:t>Introduction</a:t>
            </a:r>
            <a:endParaRPr lang="en-GB"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905998" cy="2191344"/>
          </a:xfrm>
          <a:prstGeom prst="rect">
            <a:avLst/>
          </a:prstGeom>
        </p:spPr>
      </p:pic>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538228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48" y="345141"/>
            <a:ext cx="8915400" cy="520700"/>
          </a:xfrm>
        </p:spPr>
        <p:txBody>
          <a:bodyPr/>
          <a:lstStyle/>
          <a:p>
            <a:r>
              <a:rPr lang="en-GB" dirty="0" smtClean="0"/>
              <a:t>About Impact Forecasting</a:t>
            </a:r>
            <a:endParaRPr lang="en-GB" dirty="0"/>
          </a:p>
        </p:txBody>
      </p:sp>
      <p:sp>
        <p:nvSpPr>
          <p:cNvPr id="3" name="Content Placeholder 2"/>
          <p:cNvSpPr>
            <a:spLocks noGrp="1"/>
          </p:cNvSpPr>
          <p:nvPr>
            <p:ph idx="1"/>
          </p:nvPr>
        </p:nvSpPr>
        <p:spPr>
          <a:xfrm>
            <a:off x="495300" y="1265034"/>
            <a:ext cx="4706620" cy="4587126"/>
          </a:xfrm>
        </p:spPr>
        <p:txBody>
          <a:bodyPr/>
          <a:lstStyle/>
          <a:p>
            <a:r>
              <a:rPr lang="en-GB" dirty="0" smtClean="0"/>
              <a:t>Catastrophe model development team</a:t>
            </a:r>
          </a:p>
          <a:p>
            <a:endParaRPr lang="en-GB" b="1" dirty="0"/>
          </a:p>
          <a:p>
            <a:r>
              <a:rPr lang="en-GB" b="1" dirty="0" smtClean="0"/>
              <a:t>Independent</a:t>
            </a:r>
            <a:r>
              <a:rPr lang="en-GB" dirty="0" smtClean="0"/>
              <a:t>, </a:t>
            </a:r>
            <a:r>
              <a:rPr lang="en-GB" b="1" dirty="0" smtClean="0"/>
              <a:t>transparent</a:t>
            </a:r>
            <a:r>
              <a:rPr lang="en-GB" dirty="0" smtClean="0"/>
              <a:t>, </a:t>
            </a:r>
            <a:r>
              <a:rPr lang="en-GB" b="1" dirty="0" smtClean="0"/>
              <a:t>open</a:t>
            </a:r>
            <a:r>
              <a:rPr lang="en-GB" dirty="0" smtClean="0"/>
              <a:t>, </a:t>
            </a:r>
            <a:r>
              <a:rPr lang="en-GB" b="1" dirty="0" smtClean="0"/>
              <a:t>modular</a:t>
            </a:r>
            <a:r>
              <a:rPr lang="en-GB" dirty="0" smtClean="0"/>
              <a:t> and </a:t>
            </a:r>
            <a:r>
              <a:rPr lang="en-GB" b="1" dirty="0" smtClean="0"/>
              <a:t>bespoke</a:t>
            </a:r>
            <a:r>
              <a:rPr lang="en-GB" dirty="0" smtClean="0"/>
              <a:t> models</a:t>
            </a:r>
          </a:p>
          <a:p>
            <a:endParaRPr lang="en-GB" dirty="0" smtClean="0"/>
          </a:p>
          <a:p>
            <a:r>
              <a:rPr lang="en-GB" b="1" dirty="0" smtClean="0"/>
              <a:t>Natural</a:t>
            </a:r>
            <a:r>
              <a:rPr lang="en-GB" dirty="0" smtClean="0"/>
              <a:t> (flood, earthquake, wind) and </a:t>
            </a:r>
            <a:r>
              <a:rPr lang="en-GB" b="1" dirty="0" smtClean="0"/>
              <a:t>man-made</a:t>
            </a:r>
            <a:r>
              <a:rPr lang="en-GB" dirty="0" smtClean="0"/>
              <a:t> perils</a:t>
            </a:r>
          </a:p>
          <a:p>
            <a:endParaRPr lang="en-GB" dirty="0" smtClean="0"/>
          </a:p>
          <a:p>
            <a:r>
              <a:rPr lang="en-GB" dirty="0" smtClean="0"/>
              <a:t>Filling the gaps and main perils</a:t>
            </a:r>
          </a:p>
          <a:p>
            <a:endParaRPr lang="en-GB" dirty="0" smtClean="0"/>
          </a:p>
          <a:p>
            <a:r>
              <a:rPr lang="en-GB" dirty="0" smtClean="0"/>
              <a:t>Products licensed to over </a:t>
            </a:r>
            <a:r>
              <a:rPr lang="en-GB" dirty="0"/>
              <a:t>6</a:t>
            </a:r>
            <a:r>
              <a:rPr lang="en-GB" dirty="0" smtClean="0"/>
              <a:t>0 insurers, reinsurers, model developers and consultants </a:t>
            </a:r>
            <a:endParaRPr lang="en-GB" dirty="0"/>
          </a:p>
          <a:p>
            <a:endParaRPr lang="en-GB" b="1" dirty="0" smtClean="0"/>
          </a:p>
          <a:p>
            <a:pPr>
              <a:buNone/>
            </a:pPr>
            <a:endParaRPr lang="en-GB" dirty="0" smtClean="0"/>
          </a:p>
          <a:p>
            <a:endParaRPr lang="en-GB" dirty="0"/>
          </a:p>
        </p:txBody>
      </p:sp>
      <p:graphicFrame>
        <p:nvGraphicFramePr>
          <p:cNvPr id="4" name="Diagram 3"/>
          <p:cNvGraphicFramePr/>
          <p:nvPr>
            <p:extLst>
              <p:ext uri="{D42A27DB-BD31-4B8C-83A1-F6EECF244321}">
                <p14:modId xmlns:p14="http://schemas.microsoft.com/office/powerpoint/2010/main" val="2971145420"/>
              </p:ext>
            </p:extLst>
          </p:nvPr>
        </p:nvGraphicFramePr>
        <p:xfrm>
          <a:off x="3775075" y="1027641"/>
          <a:ext cx="7350125" cy="5058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82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45141"/>
            <a:ext cx="9222858" cy="520700"/>
          </a:xfrm>
        </p:spPr>
        <p:txBody>
          <a:bodyPr/>
          <a:lstStyle/>
          <a:p>
            <a:r>
              <a:rPr lang="en-GB" dirty="0" smtClean="0">
                <a:solidFill>
                  <a:srgbClr val="FF0000"/>
                </a:solidFill>
              </a:rPr>
              <a:t>Impact Forecasting offers</a:t>
            </a:r>
            <a:endParaRPr lang="en-GB" dirty="0">
              <a:solidFill>
                <a:srgbClr val="FF0000"/>
              </a:solidFill>
            </a:endParaRPr>
          </a:p>
        </p:txBody>
      </p:sp>
      <p:graphicFrame>
        <p:nvGraphicFramePr>
          <p:cNvPr id="4" name="Diagram 3"/>
          <p:cNvGraphicFramePr/>
          <p:nvPr>
            <p:extLst>
              <p:ext uri="{D42A27DB-BD31-4B8C-83A1-F6EECF244321}">
                <p14:modId xmlns:p14="http://schemas.microsoft.com/office/powerpoint/2010/main" val="1473059053"/>
              </p:ext>
            </p:extLst>
          </p:nvPr>
        </p:nvGraphicFramePr>
        <p:xfrm>
          <a:off x="504591" y="1142102"/>
          <a:ext cx="8898718" cy="492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62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85058" y="365252"/>
            <a:ext cx="9720942" cy="6354946"/>
          </a:xfrm>
          <a:prstGeom prst="rect">
            <a:avLst/>
          </a:prstGeom>
        </p:spPr>
      </p:pic>
    </p:spTree>
    <p:extLst>
      <p:ext uri="{BB962C8B-B14F-4D97-AF65-F5344CB8AC3E}">
        <p14:creationId xmlns:p14="http://schemas.microsoft.com/office/powerpoint/2010/main" val="111365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68" y="1092607"/>
            <a:ext cx="7088460" cy="472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descr="insurance-erm-ELE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04" y="5537639"/>
            <a:ext cx="876357" cy="87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192" t="13056" r="12492" b="12200"/>
          <a:stretch/>
        </p:blipFill>
        <p:spPr>
          <a:xfrm>
            <a:off x="1712640" y="5594569"/>
            <a:ext cx="768163" cy="762496"/>
          </a:xfrm>
          <a:prstGeom prst="ellipse">
            <a:avLst/>
          </a:prstGeom>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8944" y="67895"/>
            <a:ext cx="3240360" cy="321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031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Three pillars of Impact Forecasting</a:t>
            </a:r>
          </a:p>
        </p:txBody>
      </p:sp>
      <p:graphicFrame>
        <p:nvGraphicFramePr>
          <p:cNvPr id="15" name="Diagram 14"/>
          <p:cNvGraphicFramePr/>
          <p:nvPr>
            <p:extLst>
              <p:ext uri="{D42A27DB-BD31-4B8C-83A1-F6EECF244321}">
                <p14:modId xmlns:p14="http://schemas.microsoft.com/office/powerpoint/2010/main" val="2438770102"/>
              </p:ext>
            </p:extLst>
          </p:nvPr>
        </p:nvGraphicFramePr>
        <p:xfrm>
          <a:off x="606490" y="1212981"/>
          <a:ext cx="8714792" cy="487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537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ChangeArrowheads="1"/>
          </p:cNvSpPr>
          <p:nvPr/>
        </p:nvSpPr>
        <p:spPr bwMode="auto">
          <a:xfrm>
            <a:off x="495300" y="4783138"/>
            <a:ext cx="8583613" cy="990600"/>
          </a:xfrm>
          <a:prstGeom prst="rect">
            <a:avLst/>
          </a:prstGeom>
          <a:noFill/>
          <a:ln w="9525">
            <a:noFill/>
            <a:miter lim="800000"/>
            <a:headEnd/>
            <a:tailEnd/>
          </a:ln>
        </p:spPr>
        <p:txBody>
          <a:bodyPr lIns="0" tIns="0" rIns="0" bIns="0"/>
          <a:lstStyle/>
          <a:p>
            <a:pPr>
              <a:spcBef>
                <a:spcPct val="25000"/>
              </a:spcBef>
              <a:buClr>
                <a:schemeClr val="tx1"/>
              </a:buClr>
              <a:buFont typeface="Wingdings" pitchFamily="2" charset="2"/>
              <a:buNone/>
            </a:pPr>
            <a:endParaRPr lang="en-GB" sz="3200" b="1" dirty="0"/>
          </a:p>
        </p:txBody>
      </p:sp>
      <p:sp>
        <p:nvSpPr>
          <p:cNvPr id="10" name="Rectangle 16"/>
          <p:cNvSpPr>
            <a:spLocks noGrp="1" noChangeArrowheads="1"/>
          </p:cNvSpPr>
          <p:nvPr>
            <p:ph type="ctrTitle"/>
          </p:nvPr>
        </p:nvSpPr>
        <p:spPr>
          <a:xfrm>
            <a:off x="457200" y="2743068"/>
            <a:ext cx="8229600" cy="822325"/>
          </a:xfrm>
          <a:prstGeom prst="rect">
            <a:avLst/>
          </a:prstGeom>
          <a:noFill/>
        </p:spPr>
        <p:txBody>
          <a:bodyPr lIns="0" tIns="0" rIns="0" bIns="0"/>
          <a:lstStyle>
            <a:lvl1pPr>
              <a:defRPr sz="2800">
                <a:solidFill>
                  <a:schemeClr val="tx1"/>
                </a:solidFill>
              </a:defRPr>
            </a:lvl1pPr>
          </a:lstStyle>
          <a:p>
            <a:r>
              <a:rPr lang="en-US" dirty="0" smtClean="0"/>
              <a:t>Section 2: </a:t>
            </a:r>
            <a:r>
              <a:rPr lang="en-GB" dirty="0" smtClean="0"/>
              <a:t>Impact Forecasting and Global Earthquake Model</a:t>
            </a:r>
            <a:endParaRPr lang="en-GB"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905998" cy="2191344"/>
          </a:xfrm>
          <a:prstGeom prst="rect">
            <a:avLst/>
          </a:prstGeom>
        </p:spPr>
      </p:pic>
      <p:sp>
        <p:nvSpPr>
          <p:cNvPr id="6" name="Rectangle 17"/>
          <p:cNvSpPr>
            <a:spLocks noGrp="1" noChangeArrowheads="1"/>
          </p:cNvSpPr>
          <p:nvPr>
            <p:ph type="subTitle" idx="1"/>
          </p:nvPr>
        </p:nvSpPr>
        <p:spPr>
          <a:xfrm>
            <a:off x="457200" y="3950540"/>
            <a:ext cx="8221579" cy="969496"/>
          </a:xfrm>
          <a:prstGeom prst="rect">
            <a:avLst/>
          </a:prstGeom>
        </p:spPr>
        <p:txBody>
          <a:bodyPr lIns="0" tIns="0" rIns="0" bIns="0">
            <a:spAutoFit/>
          </a:bodyPr>
          <a:lstStyle>
            <a:lvl1pPr>
              <a:defRPr sz="1800"/>
            </a:lvl1pPr>
          </a:lstStyle>
          <a:p>
            <a:r>
              <a:rPr lang="en-US" dirty="0" smtClean="0"/>
              <a:t>Current collaboration</a:t>
            </a:r>
          </a:p>
          <a:p>
            <a:r>
              <a:rPr lang="en-US" dirty="0" smtClean="0"/>
              <a:t>IF EQ model technical overview</a:t>
            </a:r>
            <a:endParaRPr lang="en-US" dirty="0"/>
          </a:p>
          <a:p>
            <a:r>
              <a:rPr lang="en-US" dirty="0" smtClean="0"/>
              <a:t>IF and GEM potential collaboration</a:t>
            </a:r>
            <a:endParaRPr lang="en-US" dirty="0"/>
          </a:p>
        </p:txBody>
      </p:sp>
    </p:spTree>
    <p:extLst>
      <p:ext uri="{BB962C8B-B14F-4D97-AF65-F5344CB8AC3E}">
        <p14:creationId xmlns:p14="http://schemas.microsoft.com/office/powerpoint/2010/main" val="75130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Aon Benfield UK">
  <a:themeElements>
    <a:clrScheme name="Aon PowerPoint Color Scheme">
      <a:dk1>
        <a:srgbClr val="000000"/>
      </a:dk1>
      <a:lt1>
        <a:srgbClr val="FFFFFF"/>
      </a:lt1>
      <a:dk2>
        <a:srgbClr val="E11B22"/>
      </a:dk2>
      <a:lt2>
        <a:srgbClr val="4D4F53"/>
      </a:lt2>
      <a:accent1>
        <a:srgbClr val="D3CD8B"/>
      </a:accent1>
      <a:accent2>
        <a:srgbClr val="7AB800"/>
      </a:accent2>
      <a:accent3>
        <a:srgbClr val="00338D"/>
      </a:accent3>
      <a:accent4>
        <a:srgbClr val="0083A9"/>
      </a:accent4>
      <a:accent5>
        <a:srgbClr val="4D4F53"/>
      </a:accent5>
      <a:accent6>
        <a:srgbClr val="F0AB00"/>
      </a:accent6>
      <a:hlink>
        <a:srgbClr val="00338D"/>
      </a:hlink>
      <a:folHlink>
        <a:srgbClr val="0083A9"/>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iki Page" ma:contentTypeID="0x0101080091200BA17421F64A915B5489228CB554" ma:contentTypeVersion="0" ma:contentTypeDescription="Create a new wiki page." ma:contentTypeScope="" ma:versionID="31ec85ea9f668b7540b5b78a7fc7e63e">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WikiEditForm</Display>
  <Edit>WikiEditForm</Edit>
  <New>WikiEditForm</New>
</FormTemplates>
</file>

<file path=customXml/item3.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Props1.xml><?xml version="1.0" encoding="utf-8"?>
<ds:datastoreItem xmlns:ds="http://schemas.openxmlformats.org/officeDocument/2006/customXml" ds:itemID="{E3A32DF5-FF73-4787-AFD5-75AADD222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EC289-8BB4-4B64-97FD-9D402F300ECD}">
  <ds:schemaRefs>
    <ds:schemaRef ds:uri="http://schemas.microsoft.com/sharepoint/v3/contenttype/forms"/>
  </ds:schemaRefs>
</ds:datastoreItem>
</file>

<file path=customXml/itemProps3.xml><?xml version="1.0" encoding="utf-8"?>
<ds:datastoreItem xmlns:ds="http://schemas.openxmlformats.org/officeDocument/2006/customXml" ds:itemID="{073FE89E-3A3B-40C2-9930-D0EDD81F5B07}">
  <ds:schemaRef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Aon Benfield UK</Template>
  <TotalTime>23321</TotalTime>
  <Words>1754</Words>
  <Application>Microsoft Office PowerPoint</Application>
  <PresentationFormat>A4 Paper (210x297 mm)</PresentationFormat>
  <Paragraphs>155</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Wingdings</vt:lpstr>
      <vt:lpstr>Aon Benfield UK</vt:lpstr>
      <vt:lpstr>IF and GEM</vt:lpstr>
      <vt:lpstr>Agenda</vt:lpstr>
      <vt:lpstr>Section 1: Impact Forecasting Introduction</vt:lpstr>
      <vt:lpstr>About Impact Forecasting</vt:lpstr>
      <vt:lpstr>Impact Forecasting offers</vt:lpstr>
      <vt:lpstr>PowerPoint Presentation</vt:lpstr>
      <vt:lpstr>ELEMENTS</vt:lpstr>
      <vt:lpstr>Three pillars of Impact Forecasting</vt:lpstr>
      <vt:lpstr>Section 2: Impact Forecasting and Global Earthquake Model</vt:lpstr>
      <vt:lpstr>Potential types of IF and GEM collaborations</vt:lpstr>
      <vt:lpstr>Current collaboration: IF Iran Earthquake model</vt:lpstr>
      <vt:lpstr>Anatomy of earthquake catastrophe models</vt:lpstr>
      <vt:lpstr>Collaboration with GEM is beneficial for the market</vt:lpstr>
      <vt:lpstr>Section 3: Discussion</vt:lpstr>
      <vt:lpstr>Impact Forecasting Contacts</vt:lpstr>
      <vt:lpstr>Disclaimer</vt:lpstr>
    </vt:vector>
  </TitlesOfParts>
  <Company>Aon Limited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Lowe</dc:creator>
  <cp:lastModifiedBy>Adam Podlaha</cp:lastModifiedBy>
  <cp:revision>1065</cp:revision>
  <dcterms:created xsi:type="dcterms:W3CDTF">2010-10-19T11:40:53Z</dcterms:created>
  <dcterms:modified xsi:type="dcterms:W3CDTF">2017-11-29T09:53:01Z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0x0101080091200BA17421F64A915B5489228CB554</vt:lpwstr>
  </property>
</Properties>
</file>