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848" y="1620002"/>
            <a:ext cx="8516465" cy="929651"/>
          </a:xfrm>
          <a:ln/>
        </p:spPr>
        <p:txBody>
          <a:bodyPr/>
          <a:lstStyle>
            <a:lvl1pPr>
              <a:defRPr sz="2100">
                <a:solidFill>
                  <a:srgbClr val="000066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4"/>
            <a:ext cx="9144000" cy="2449181"/>
          </a:xfrm>
          <a:solidFill>
            <a:srgbClr val="F1F4F3"/>
          </a:solidFill>
        </p:spPr>
        <p:txBody>
          <a:bodyPr/>
          <a:lstStyle>
            <a:lvl1pPr marL="228600" indent="0">
              <a:spcBef>
                <a:spcPts val="0"/>
              </a:spcBef>
              <a:buNone/>
              <a:defRPr sz="788" baseline="0"/>
            </a:lvl1pPr>
          </a:lstStyle>
          <a:p>
            <a:r>
              <a:rPr lang="en-US" noProof="0" dirty="0" smtClean="0"/>
              <a:t>   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[Date]</a:t>
            </a:r>
            <a:br>
              <a:rPr lang="en-US" dirty="0" smtClean="0"/>
            </a:br>
            <a:r>
              <a:rPr lang="en-US" dirty="0" smtClean="0"/>
              <a:t>[Name of moderator]</a:t>
            </a:r>
            <a:br>
              <a:rPr lang="en-US" dirty="0" smtClean="0"/>
            </a:br>
            <a:r>
              <a:rPr lang="en-US" dirty="0" smtClean="0"/>
              <a:t>[Organizational Unit]</a:t>
            </a:r>
            <a:endParaRPr lang="en-US" dirty="0"/>
          </a:p>
        </p:txBody>
      </p:sp>
      <p:sp>
        <p:nvSpPr>
          <p:cNvPr id="7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4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200" b="1" baseline="0">
                <a:latin typeface="+mn-lt"/>
              </a:defRPr>
            </a:lvl1pPr>
            <a:lvl2pPr marL="200025" indent="0">
              <a:buFontTx/>
              <a:buNone/>
              <a:defRPr sz="1350">
                <a:latin typeface="+mn-lt"/>
              </a:defRPr>
            </a:lvl2pPr>
            <a:lvl3pPr marL="406003" indent="0">
              <a:buFontTx/>
              <a:buNone/>
              <a:defRPr sz="1350">
                <a:latin typeface="+mn-lt"/>
              </a:defRPr>
            </a:lvl3pPr>
            <a:lvl4pPr marL="606028" indent="0">
              <a:buFontTx/>
              <a:buNone/>
              <a:defRPr sz="1350">
                <a:latin typeface="+mn-lt"/>
              </a:defRPr>
            </a:lvl4pPr>
            <a:lvl5pPr marL="806054" indent="0">
              <a:buFontTx/>
              <a:buNone/>
              <a:defRPr sz="1350">
                <a:latin typeface="+mn-lt"/>
              </a:defRPr>
            </a:lvl5pPr>
          </a:lstStyle>
          <a:p>
            <a:pPr lvl="0"/>
            <a:r>
              <a:rPr lang="en-US" dirty="0" smtClean="0"/>
              <a:t>[Business Unit]</a:t>
            </a:r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000" y="306000"/>
            <a:ext cx="1134000" cy="731613"/>
          </a:xfrm>
          <a:prstGeom prst="rect">
            <a:avLst/>
          </a:prstGeom>
        </p:spPr>
      </p:pic>
      <p:sp>
        <p:nvSpPr>
          <p:cNvPr id="3" name="ciimagehelp"/>
          <p:cNvSpPr/>
          <p:nvPr userDrawn="1"/>
        </p:nvSpPr>
        <p:spPr bwMode="auto">
          <a:xfrm>
            <a:off x="-2160000" y="3690000"/>
            <a:ext cx="1980000" cy="3168000"/>
          </a:xfrm>
          <a:prstGeom prst="homePlate">
            <a:avLst>
              <a:gd name="adj" fmla="val 12453"/>
            </a:avLst>
          </a:prstGeom>
          <a:solidFill>
            <a:srgbClr val="E7EC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18000" tIns="54000" rIns="9000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  <a:t>To insert a Zurich picture click on the "camera"-icon in the Zurich CI toolbar and follow the instructions.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Frutiger 55 Roman" pitchFamily="34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  <a:t>To insert a picture from your personal files, click on the "Insert Picture from File" icon here on the right.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</a:b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  <a:t>Please make sure that this picture follows the Zurich core elements available on the "book"-icon in the Zurich CI toolbar.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Frutiger 55 Roman" pitchFamily="34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  <a:t>To keep this neutral background, just leave it as it is.</a:t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Frutiger 55 Roman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Frutiger 55 Roman" pitchFamily="34" charset="0"/>
              </a:rPr>
              <a:t>Note:  this message will not be displayed in the presentation mode.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Frutiger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37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1" y="2974458"/>
            <a:ext cx="7655803" cy="675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2" y="5289551"/>
            <a:ext cx="7678738" cy="215444"/>
          </a:xfrm>
        </p:spPr>
        <p:txBody>
          <a:bodyPr anchor="t" anchorCtr="0">
            <a:normAutofit/>
          </a:bodyPr>
          <a:lstStyle>
            <a:lvl1pPr marL="0" indent="0">
              <a:buFontTx/>
              <a:buNone/>
              <a:defRPr sz="1050" b="1" baseline="0">
                <a:latin typeface="+mn-lt"/>
              </a:defRPr>
            </a:lvl1pPr>
            <a:lvl2pPr marL="200025" indent="0">
              <a:buFontTx/>
              <a:buNone/>
              <a:defRPr sz="1350">
                <a:latin typeface="+mn-lt"/>
              </a:defRPr>
            </a:lvl2pPr>
            <a:lvl3pPr marL="406003" indent="0">
              <a:buFontTx/>
              <a:buNone/>
              <a:defRPr sz="1350">
                <a:latin typeface="+mn-lt"/>
              </a:defRPr>
            </a:lvl3pPr>
            <a:lvl4pPr marL="606028" indent="0">
              <a:buFontTx/>
              <a:buNone/>
              <a:defRPr sz="1350">
                <a:latin typeface="+mn-lt"/>
              </a:defRPr>
            </a:lvl4pPr>
            <a:lvl5pPr marL="806054" indent="0">
              <a:buFontTx/>
              <a:buNone/>
              <a:defRPr sz="1350">
                <a:latin typeface="+mn-lt"/>
              </a:defRPr>
            </a:lvl5pPr>
          </a:lstStyle>
          <a:p>
            <a:pPr lvl="0"/>
            <a:r>
              <a:rPr lang="en-US" b="1" dirty="0" smtClean="0"/>
              <a:t>[Business Unit]</a:t>
            </a:r>
            <a:endParaRPr lang="en-US" dirty="0"/>
          </a:p>
        </p:txBody>
      </p:sp>
      <p:sp>
        <p:nvSpPr>
          <p:cNvPr id="4" name="Z_Web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5518417"/>
            <a:ext cx="7678738" cy="215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50" b="1"/>
            </a:lvl1pPr>
            <a:lvl2pPr marL="200025" indent="0">
              <a:buFontTx/>
              <a:buNone/>
              <a:defRPr sz="1050"/>
            </a:lvl2pPr>
            <a:lvl3pPr marL="406003" indent="0">
              <a:buFontTx/>
              <a:buNone/>
              <a:defRPr sz="1050"/>
            </a:lvl3pPr>
            <a:lvl4pPr marL="606028" indent="0">
              <a:buFontTx/>
              <a:buNone/>
              <a:defRPr sz="1050"/>
            </a:lvl4pPr>
            <a:lvl5pPr marL="806054" indent="0">
              <a:buFontTx/>
              <a:buNone/>
              <a:defRPr sz="1050"/>
            </a:lvl5pPr>
          </a:lstStyle>
          <a:p>
            <a:pPr lvl="0"/>
            <a:r>
              <a:rPr lang="en-US" dirty="0" smtClean="0"/>
              <a:t>[Web address]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3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B4EB1476-ED02-4F96-A616-21E0D5FE4DBD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37D8B1C8-0D9D-4B84-B711-FCAFF7AA49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40757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0001" y="1929600"/>
            <a:ext cx="6840001" cy="1295400"/>
          </a:xfrm>
          <a:ln/>
        </p:spPr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0000" y="3862800"/>
            <a:ext cx="6840001" cy="1295400"/>
          </a:xfrm>
          <a:ln/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02" y="306000"/>
            <a:ext cx="1133856" cy="731520"/>
          </a:xfrm>
          <a:prstGeom prst="rect">
            <a:avLst/>
          </a:prstGeom>
        </p:spPr>
      </p:pic>
      <p:sp>
        <p:nvSpPr>
          <p:cNvPr id="3" name="BUShape" descr="Global Underwriting"/>
          <p:cNvSpPr txBox="1"/>
          <p:nvPr userDrawn="1"/>
        </p:nvSpPr>
        <p:spPr>
          <a:xfrm>
            <a:off x="1980000" y="5245200"/>
            <a:ext cx="1910779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>
                <a:solidFill>
                  <a:srgbClr val="000066"/>
                </a:solidFill>
              </a:rPr>
              <a:t>Global Underwriting</a:t>
            </a:r>
            <a:endParaRPr lang="en-US" sz="1400" b="1" dirty="0">
              <a:solidFill>
                <a:srgbClr val="000066"/>
              </a:solidFill>
            </a:endParaRPr>
          </a:p>
        </p:txBody>
      </p:sp>
      <p:grpSp>
        <p:nvGrpSpPr>
          <p:cNvPr id="61490" name="Group 61489"/>
          <p:cNvGrpSpPr/>
          <p:nvPr userDrawn="1"/>
        </p:nvGrpSpPr>
        <p:grpSpPr>
          <a:xfrm>
            <a:off x="360000" y="324000"/>
            <a:ext cx="1260000" cy="6120000"/>
            <a:chOff x="360000" y="324000"/>
            <a:chExt cx="1260000" cy="6120000"/>
          </a:xfrm>
        </p:grpSpPr>
        <p:sp>
          <p:nvSpPr>
            <p:cNvPr id="4" name="cicircleOval 3"/>
            <p:cNvSpPr/>
            <p:nvPr userDrawn="1"/>
          </p:nvSpPr>
          <p:spPr bwMode="auto">
            <a:xfrm>
              <a:off x="360000" y="32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5" name="cicircleOval 4"/>
            <p:cNvSpPr/>
            <p:nvPr userDrawn="1"/>
          </p:nvSpPr>
          <p:spPr bwMode="auto">
            <a:xfrm>
              <a:off x="360000" y="64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" name="cicircleOval 5"/>
            <p:cNvSpPr/>
            <p:nvPr userDrawn="1"/>
          </p:nvSpPr>
          <p:spPr bwMode="auto">
            <a:xfrm>
              <a:off x="360000" y="97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7" name="cicircleOval 6"/>
            <p:cNvSpPr/>
            <p:nvPr userDrawn="1"/>
          </p:nvSpPr>
          <p:spPr bwMode="auto">
            <a:xfrm>
              <a:off x="360000" y="129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8" name="cicircleOval 7"/>
            <p:cNvSpPr/>
            <p:nvPr userDrawn="1"/>
          </p:nvSpPr>
          <p:spPr bwMode="auto">
            <a:xfrm>
              <a:off x="360000" y="162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9" name="cicircleOval 8"/>
            <p:cNvSpPr/>
            <p:nvPr userDrawn="1"/>
          </p:nvSpPr>
          <p:spPr bwMode="auto">
            <a:xfrm>
              <a:off x="360000" y="194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0" name="cicircleOval 9"/>
            <p:cNvSpPr/>
            <p:nvPr userDrawn="1"/>
          </p:nvSpPr>
          <p:spPr bwMode="auto">
            <a:xfrm>
              <a:off x="360000" y="226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1" name="cicircleOval 10"/>
            <p:cNvSpPr/>
            <p:nvPr userDrawn="1"/>
          </p:nvSpPr>
          <p:spPr bwMode="auto">
            <a:xfrm>
              <a:off x="360000" y="259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2" name="cicircleOval 11"/>
            <p:cNvSpPr/>
            <p:nvPr userDrawn="1"/>
          </p:nvSpPr>
          <p:spPr bwMode="auto">
            <a:xfrm>
              <a:off x="360000" y="291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3" name="cicircleOval 12"/>
            <p:cNvSpPr/>
            <p:nvPr userDrawn="1"/>
          </p:nvSpPr>
          <p:spPr bwMode="auto">
            <a:xfrm>
              <a:off x="360000" y="324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4" name="cicircleOval 13"/>
            <p:cNvSpPr/>
            <p:nvPr userDrawn="1"/>
          </p:nvSpPr>
          <p:spPr bwMode="auto">
            <a:xfrm>
              <a:off x="360000" y="356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5" name="cicircleOval 14"/>
            <p:cNvSpPr/>
            <p:nvPr userDrawn="1"/>
          </p:nvSpPr>
          <p:spPr bwMode="auto">
            <a:xfrm>
              <a:off x="360000" y="388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6" name="cicircleOval 15"/>
            <p:cNvSpPr/>
            <p:nvPr userDrawn="1"/>
          </p:nvSpPr>
          <p:spPr bwMode="auto">
            <a:xfrm>
              <a:off x="360000" y="421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7" name="cicircleOval 16"/>
            <p:cNvSpPr/>
            <p:nvPr userDrawn="1"/>
          </p:nvSpPr>
          <p:spPr bwMode="auto">
            <a:xfrm>
              <a:off x="360000" y="453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8" name="cicircleOval 17"/>
            <p:cNvSpPr/>
            <p:nvPr userDrawn="1"/>
          </p:nvSpPr>
          <p:spPr bwMode="auto">
            <a:xfrm>
              <a:off x="360000" y="486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19" name="cicircleOval 18"/>
            <p:cNvSpPr/>
            <p:nvPr userDrawn="1"/>
          </p:nvSpPr>
          <p:spPr bwMode="auto">
            <a:xfrm>
              <a:off x="360000" y="518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0" name="cicircleOval 19"/>
            <p:cNvSpPr/>
            <p:nvPr userDrawn="1"/>
          </p:nvSpPr>
          <p:spPr bwMode="auto">
            <a:xfrm>
              <a:off x="360000" y="550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1" name="cicircleOval 20"/>
            <p:cNvSpPr/>
            <p:nvPr userDrawn="1"/>
          </p:nvSpPr>
          <p:spPr bwMode="auto">
            <a:xfrm>
              <a:off x="360000" y="583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2" name="cicircleOval 21"/>
            <p:cNvSpPr/>
            <p:nvPr userDrawn="1"/>
          </p:nvSpPr>
          <p:spPr bwMode="auto">
            <a:xfrm>
              <a:off x="360000" y="615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3" name="cicircleOval 22"/>
            <p:cNvSpPr/>
            <p:nvPr userDrawn="1"/>
          </p:nvSpPr>
          <p:spPr bwMode="auto">
            <a:xfrm>
              <a:off x="684000" y="32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4" name="cicircleOval 23"/>
            <p:cNvSpPr/>
            <p:nvPr userDrawn="1"/>
          </p:nvSpPr>
          <p:spPr bwMode="auto">
            <a:xfrm>
              <a:off x="684000" y="64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5" name="cicircleOval 24"/>
            <p:cNvSpPr/>
            <p:nvPr userDrawn="1"/>
          </p:nvSpPr>
          <p:spPr bwMode="auto">
            <a:xfrm>
              <a:off x="684000" y="97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6" name="cicircleOval 25"/>
            <p:cNvSpPr/>
            <p:nvPr userDrawn="1"/>
          </p:nvSpPr>
          <p:spPr bwMode="auto">
            <a:xfrm>
              <a:off x="684000" y="129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7" name="cicircleOval 26"/>
            <p:cNvSpPr/>
            <p:nvPr userDrawn="1"/>
          </p:nvSpPr>
          <p:spPr bwMode="auto">
            <a:xfrm>
              <a:off x="684000" y="162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8" name="cicircleOval 27"/>
            <p:cNvSpPr/>
            <p:nvPr userDrawn="1"/>
          </p:nvSpPr>
          <p:spPr bwMode="auto">
            <a:xfrm>
              <a:off x="684000" y="194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29" name="cicircleOval 28"/>
            <p:cNvSpPr/>
            <p:nvPr userDrawn="1"/>
          </p:nvSpPr>
          <p:spPr bwMode="auto">
            <a:xfrm>
              <a:off x="684000" y="226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30" name="cicircleOval 29"/>
            <p:cNvSpPr/>
            <p:nvPr userDrawn="1"/>
          </p:nvSpPr>
          <p:spPr bwMode="auto">
            <a:xfrm>
              <a:off x="684000" y="259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31" name="cicircleOval 30"/>
            <p:cNvSpPr/>
            <p:nvPr userDrawn="1"/>
          </p:nvSpPr>
          <p:spPr bwMode="auto">
            <a:xfrm>
              <a:off x="684000" y="291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0" name="cicircleOval 61439"/>
            <p:cNvSpPr/>
            <p:nvPr userDrawn="1"/>
          </p:nvSpPr>
          <p:spPr bwMode="auto">
            <a:xfrm>
              <a:off x="684000" y="324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1" name="cicircleOval 61440"/>
            <p:cNvSpPr/>
            <p:nvPr userDrawn="1"/>
          </p:nvSpPr>
          <p:spPr bwMode="auto">
            <a:xfrm>
              <a:off x="684000" y="356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4" name="cicircleOval 61443"/>
            <p:cNvSpPr/>
            <p:nvPr userDrawn="1"/>
          </p:nvSpPr>
          <p:spPr bwMode="auto">
            <a:xfrm>
              <a:off x="684000" y="388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5" name="cicircleOval 61444"/>
            <p:cNvSpPr/>
            <p:nvPr userDrawn="1"/>
          </p:nvSpPr>
          <p:spPr bwMode="auto">
            <a:xfrm>
              <a:off x="684000" y="421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6" name="cicircleOval 61445"/>
            <p:cNvSpPr/>
            <p:nvPr userDrawn="1"/>
          </p:nvSpPr>
          <p:spPr bwMode="auto">
            <a:xfrm>
              <a:off x="684000" y="453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7" name="cicircleOval 61446"/>
            <p:cNvSpPr/>
            <p:nvPr userDrawn="1"/>
          </p:nvSpPr>
          <p:spPr bwMode="auto">
            <a:xfrm>
              <a:off x="684000" y="486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8" name="cicircleOval 61447"/>
            <p:cNvSpPr/>
            <p:nvPr userDrawn="1"/>
          </p:nvSpPr>
          <p:spPr bwMode="auto">
            <a:xfrm>
              <a:off x="684000" y="518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49" name="cicircleOval 61448"/>
            <p:cNvSpPr/>
            <p:nvPr userDrawn="1"/>
          </p:nvSpPr>
          <p:spPr bwMode="auto">
            <a:xfrm>
              <a:off x="684000" y="550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0" name="cicircleOval 61449"/>
            <p:cNvSpPr/>
            <p:nvPr userDrawn="1"/>
          </p:nvSpPr>
          <p:spPr bwMode="auto">
            <a:xfrm>
              <a:off x="684000" y="583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1" name="cicircleOval 61450"/>
            <p:cNvSpPr/>
            <p:nvPr userDrawn="1"/>
          </p:nvSpPr>
          <p:spPr bwMode="auto">
            <a:xfrm>
              <a:off x="684000" y="615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2" name="cicircleOval 61451"/>
            <p:cNvSpPr/>
            <p:nvPr userDrawn="1"/>
          </p:nvSpPr>
          <p:spPr bwMode="auto">
            <a:xfrm>
              <a:off x="1008000" y="32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3" name="cicircleOval 61452"/>
            <p:cNvSpPr/>
            <p:nvPr userDrawn="1"/>
          </p:nvSpPr>
          <p:spPr bwMode="auto">
            <a:xfrm>
              <a:off x="1008000" y="64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4" name="cicircleOval 61453"/>
            <p:cNvSpPr/>
            <p:nvPr userDrawn="1"/>
          </p:nvSpPr>
          <p:spPr bwMode="auto">
            <a:xfrm>
              <a:off x="1008000" y="97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5" name="cicircleOval 61454"/>
            <p:cNvSpPr/>
            <p:nvPr userDrawn="1"/>
          </p:nvSpPr>
          <p:spPr bwMode="auto">
            <a:xfrm>
              <a:off x="1008000" y="129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6" name="cicircleOval 61455"/>
            <p:cNvSpPr/>
            <p:nvPr userDrawn="1"/>
          </p:nvSpPr>
          <p:spPr bwMode="auto">
            <a:xfrm>
              <a:off x="1008000" y="162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7" name="cicircleOval 61456"/>
            <p:cNvSpPr/>
            <p:nvPr userDrawn="1"/>
          </p:nvSpPr>
          <p:spPr bwMode="auto">
            <a:xfrm>
              <a:off x="1008000" y="194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8" name="cicircleOval 61457"/>
            <p:cNvSpPr/>
            <p:nvPr userDrawn="1"/>
          </p:nvSpPr>
          <p:spPr bwMode="auto">
            <a:xfrm>
              <a:off x="1008000" y="226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59" name="cicircleOval 61458"/>
            <p:cNvSpPr/>
            <p:nvPr userDrawn="1"/>
          </p:nvSpPr>
          <p:spPr bwMode="auto">
            <a:xfrm>
              <a:off x="1008000" y="259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0" name="cicircleOval 61459"/>
            <p:cNvSpPr/>
            <p:nvPr userDrawn="1"/>
          </p:nvSpPr>
          <p:spPr bwMode="auto">
            <a:xfrm>
              <a:off x="1008000" y="291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1" name="cicircleOval 61460"/>
            <p:cNvSpPr/>
            <p:nvPr userDrawn="1"/>
          </p:nvSpPr>
          <p:spPr bwMode="auto">
            <a:xfrm>
              <a:off x="1008000" y="324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2" name="cicircleOval 61461"/>
            <p:cNvSpPr/>
            <p:nvPr userDrawn="1"/>
          </p:nvSpPr>
          <p:spPr bwMode="auto">
            <a:xfrm>
              <a:off x="1008000" y="356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3" name="cicircleOval 61462"/>
            <p:cNvSpPr/>
            <p:nvPr userDrawn="1"/>
          </p:nvSpPr>
          <p:spPr bwMode="auto">
            <a:xfrm>
              <a:off x="1008000" y="388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4" name="cicircleOval 61463"/>
            <p:cNvSpPr/>
            <p:nvPr userDrawn="1"/>
          </p:nvSpPr>
          <p:spPr bwMode="auto">
            <a:xfrm>
              <a:off x="1008000" y="421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5" name="cicircleOval 61464"/>
            <p:cNvSpPr/>
            <p:nvPr userDrawn="1"/>
          </p:nvSpPr>
          <p:spPr bwMode="auto">
            <a:xfrm>
              <a:off x="1008000" y="453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6" name="cicircleOval 61465"/>
            <p:cNvSpPr/>
            <p:nvPr userDrawn="1"/>
          </p:nvSpPr>
          <p:spPr bwMode="auto">
            <a:xfrm>
              <a:off x="1008000" y="486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7" name="cicircleOval 61466"/>
            <p:cNvSpPr/>
            <p:nvPr userDrawn="1"/>
          </p:nvSpPr>
          <p:spPr bwMode="auto">
            <a:xfrm>
              <a:off x="1008000" y="518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8" name="cicircleOval 61467"/>
            <p:cNvSpPr/>
            <p:nvPr userDrawn="1"/>
          </p:nvSpPr>
          <p:spPr bwMode="auto">
            <a:xfrm>
              <a:off x="1008000" y="550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69" name="cicircleOval 61468"/>
            <p:cNvSpPr/>
            <p:nvPr userDrawn="1"/>
          </p:nvSpPr>
          <p:spPr bwMode="auto">
            <a:xfrm>
              <a:off x="1008000" y="583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0" name="cicircleOval 61469"/>
            <p:cNvSpPr/>
            <p:nvPr userDrawn="1"/>
          </p:nvSpPr>
          <p:spPr bwMode="auto">
            <a:xfrm>
              <a:off x="1008000" y="615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1" name="cicircleOval 61470"/>
            <p:cNvSpPr/>
            <p:nvPr userDrawn="1"/>
          </p:nvSpPr>
          <p:spPr bwMode="auto">
            <a:xfrm>
              <a:off x="1332000" y="32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2" name="cicircleOval 61471"/>
            <p:cNvSpPr/>
            <p:nvPr userDrawn="1"/>
          </p:nvSpPr>
          <p:spPr bwMode="auto">
            <a:xfrm>
              <a:off x="1332000" y="64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3" name="cicircleOval 61472"/>
            <p:cNvSpPr/>
            <p:nvPr userDrawn="1"/>
          </p:nvSpPr>
          <p:spPr bwMode="auto">
            <a:xfrm>
              <a:off x="1332000" y="97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4" name="cicircleOval 61473"/>
            <p:cNvSpPr/>
            <p:nvPr userDrawn="1"/>
          </p:nvSpPr>
          <p:spPr bwMode="auto">
            <a:xfrm>
              <a:off x="1332000" y="129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5" name="cicircleOval 61474"/>
            <p:cNvSpPr/>
            <p:nvPr userDrawn="1"/>
          </p:nvSpPr>
          <p:spPr bwMode="auto">
            <a:xfrm>
              <a:off x="1332000" y="162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6" name="cicircleOval 61475"/>
            <p:cNvSpPr/>
            <p:nvPr userDrawn="1"/>
          </p:nvSpPr>
          <p:spPr bwMode="auto">
            <a:xfrm>
              <a:off x="1332000" y="194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7" name="cicircleOval 61476"/>
            <p:cNvSpPr/>
            <p:nvPr userDrawn="1"/>
          </p:nvSpPr>
          <p:spPr bwMode="auto">
            <a:xfrm>
              <a:off x="1332000" y="226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8" name="cicircleOval 61477"/>
            <p:cNvSpPr/>
            <p:nvPr userDrawn="1"/>
          </p:nvSpPr>
          <p:spPr bwMode="auto">
            <a:xfrm>
              <a:off x="1332000" y="259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79" name="cicircleOval 61478"/>
            <p:cNvSpPr/>
            <p:nvPr userDrawn="1"/>
          </p:nvSpPr>
          <p:spPr bwMode="auto">
            <a:xfrm>
              <a:off x="1332000" y="291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0" name="cicircleOval 61479"/>
            <p:cNvSpPr/>
            <p:nvPr userDrawn="1"/>
          </p:nvSpPr>
          <p:spPr bwMode="auto">
            <a:xfrm>
              <a:off x="1332000" y="324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1" name="cicircleOval 61480"/>
            <p:cNvSpPr/>
            <p:nvPr userDrawn="1"/>
          </p:nvSpPr>
          <p:spPr bwMode="auto">
            <a:xfrm>
              <a:off x="1332000" y="356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2" name="cicircleOval 61481"/>
            <p:cNvSpPr/>
            <p:nvPr userDrawn="1"/>
          </p:nvSpPr>
          <p:spPr bwMode="auto">
            <a:xfrm>
              <a:off x="1332000" y="388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3" name="cicircleOval 61482"/>
            <p:cNvSpPr/>
            <p:nvPr userDrawn="1"/>
          </p:nvSpPr>
          <p:spPr bwMode="auto">
            <a:xfrm>
              <a:off x="1332000" y="421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4" name="cicircleOval 61483"/>
            <p:cNvSpPr/>
            <p:nvPr userDrawn="1"/>
          </p:nvSpPr>
          <p:spPr bwMode="auto">
            <a:xfrm>
              <a:off x="1332000" y="453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5" name="cicircleOval 61484"/>
            <p:cNvSpPr/>
            <p:nvPr userDrawn="1"/>
          </p:nvSpPr>
          <p:spPr bwMode="auto">
            <a:xfrm>
              <a:off x="1332000" y="4860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6" name="cicircleOval 61485"/>
            <p:cNvSpPr/>
            <p:nvPr userDrawn="1"/>
          </p:nvSpPr>
          <p:spPr bwMode="auto">
            <a:xfrm>
              <a:off x="1332000" y="5184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7" name="cicircleOval 61486"/>
            <p:cNvSpPr/>
            <p:nvPr userDrawn="1"/>
          </p:nvSpPr>
          <p:spPr bwMode="auto">
            <a:xfrm>
              <a:off x="1332000" y="5508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8" name="cicircleOval 61487"/>
            <p:cNvSpPr/>
            <p:nvPr userDrawn="1"/>
          </p:nvSpPr>
          <p:spPr bwMode="auto">
            <a:xfrm>
              <a:off x="1332000" y="5832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  <p:sp>
          <p:nvSpPr>
            <p:cNvPr id="61489" name="cicircleOval 61488"/>
            <p:cNvSpPr/>
            <p:nvPr userDrawn="1"/>
          </p:nvSpPr>
          <p:spPr bwMode="auto">
            <a:xfrm>
              <a:off x="1332000" y="6156000"/>
              <a:ext cx="288000" cy="288000"/>
            </a:xfrm>
            <a:prstGeom prst="ellipse">
              <a:avLst/>
            </a:prstGeom>
            <a:solidFill>
              <a:srgbClr val="CCDDE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584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 marL="1346200" indent="-271463"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5pPr>
            <a:lvl6pPr marL="16144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6pPr>
            <a:lvl7pPr marL="18811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7pPr>
            <a:lvl8pPr marL="21605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8pPr>
            <a:lvl9pPr marL="24272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652F34B1-A5F6-4F6E-863F-2735F044E117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0FA6ABD7-B7DE-4EF3-BEA1-3E7D5F5F15A6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6496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86058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C762A197-8ADB-4789-93D5-ABDF18746A7C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733A44EF-C85B-4C9F-9AD5-A02E01E733FD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39559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8" y="1517650"/>
            <a:ext cx="4064400" cy="48600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517650"/>
            <a:ext cx="4065588" cy="48600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A60F9CAC-E9E6-4343-9230-FC30B03D8DA2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ABEB4F9D-CC93-4AC7-BDE9-558E49175D8C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36519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068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5536" y="2174874"/>
            <a:ext cx="4068000" cy="4206875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535113"/>
            <a:ext cx="406824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4008" y="2174874"/>
            <a:ext cx="4068241" cy="4206875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312738"/>
            <a:ext cx="6842125" cy="1022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DE8343DB-B732-43AD-BFFB-C45EE999B493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EC11F2FA-16A7-4CE2-B88F-360E1ACB4FCA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11589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5EFEAB17-C74B-4E54-8636-E9C6D09F2423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1AEFDFD6-44F5-4DB4-B6D6-551EA056B63E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76743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93BD1AA9-5CA1-46C2-91FF-7FF2C2AA24A8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F3C2DBAD-F7B0-4D44-8DE6-41C60C335856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05033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00" y="285728"/>
            <a:ext cx="6962082" cy="71438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000" y="1785926"/>
            <a:ext cx="8344800" cy="45958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>
                <a:latin typeface="Frutiger 55 Roman"/>
              </a:rPr>
              <a:t>Click icon to add picture</a:t>
            </a:r>
            <a:endParaRPr lang="en-US" dirty="0">
              <a:latin typeface="Frutiger 55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000" y="1071546"/>
            <a:ext cx="6962082" cy="59054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8A5D1702-A07B-4C6B-8210-E20B7DE80E3D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66E04C71-4631-4700-ABDC-929249B19FAB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36028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1036FCE1-E2E9-4DE9-8CDE-B12B0252534D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D1EB9D83-222C-49F4-B7F6-AC420DF6CBF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15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2865" y="1430338"/>
            <a:ext cx="8536336" cy="4959662"/>
          </a:xfrm>
        </p:spPr>
        <p:txBody>
          <a:bodyPr/>
          <a:lstStyle>
            <a:lvl5pPr marL="1009650" indent="-203597"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5pPr>
            <a:lvl6pPr marL="1210866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6pPr>
            <a:lvl7pPr marL="1410891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7pPr>
            <a:lvl8pPr marL="1620441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8pPr>
            <a:lvl9pPr marL="1820466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939DA146-6EB8-4BFE-B0B7-3AC017A35406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829A4588-16B4-4722-A63D-D88F15DF6567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71785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ric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96000" y="1519200"/>
            <a:ext cx="8344800" cy="486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>
                <a:latin typeface="Frutiger 55 Roman"/>
              </a:rPr>
              <a:t>Click icon to add chart</a:t>
            </a:r>
            <a:endParaRPr lang="en-US" dirty="0">
              <a:latin typeface="Frutiger 55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57D5AA78-0628-4A41-A1B1-CEA60E3FAE99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>
                <a:solidFill>
                  <a:srgbClr val="000066"/>
                </a:solidFill>
                <a:latin typeface="Frutiger 55 Roman"/>
              </a:defRPr>
            </a:lvl1pPr>
          </a:lstStyle>
          <a:p>
            <a:fld id="{01CFE300-B97B-4BD7-A782-8FBC1654DFE7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98450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65" y="1430338"/>
            <a:ext cx="8536336" cy="4965700"/>
          </a:xfrm>
        </p:spPr>
        <p:txBody>
          <a:bodyPr/>
          <a:lstStyle>
            <a:lvl1pPr marL="273844" indent="-273844">
              <a:buSzPct val="100000"/>
              <a:buFont typeface="+mj-lt"/>
              <a:buAutoNum type="arabicPeriod"/>
              <a:defRPr/>
            </a:lvl1pPr>
            <a:lvl2pPr marL="473869" indent="-200025">
              <a:defRPr/>
            </a:lvl2pPr>
            <a:lvl3pPr marL="673894" indent="-200025">
              <a:defRPr/>
            </a:lvl3pPr>
            <a:lvl4pPr marL="872729" indent="-198835">
              <a:defRPr/>
            </a:lvl4pPr>
            <a:lvl5pPr marL="1072754" indent="-200025"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5pPr>
            <a:lvl6pPr marL="1210866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6pPr>
            <a:lvl7pPr marL="1410891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7pPr>
            <a:lvl8pPr marL="1620441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8pPr>
            <a:lvl9pPr marL="1820466" indent="-214313"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CC2E11FB-15F8-425E-9CA4-9A2AFA22B415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92074C2F-ECF9-450A-83E1-C5C5F2895C02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76393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4237569"/>
            <a:ext cx="8534400" cy="1362075"/>
          </a:xfrm>
        </p:spPr>
        <p:txBody>
          <a:bodyPr/>
          <a:lstStyle>
            <a:lvl1pPr algn="l">
              <a:defRPr sz="2100" b="1" cap="all" baseline="0"/>
            </a:lvl1pPr>
          </a:lstStyle>
          <a:p>
            <a:r>
              <a:rPr lang="en-US" dirty="0" smtClean="0"/>
              <a:t>[title for section header]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616727"/>
            <a:ext cx="8534400" cy="1500187"/>
          </a:xfrm>
        </p:spPr>
        <p:txBody>
          <a:bodyPr anchor="b"/>
          <a:lstStyle>
            <a:lvl1pPr marL="0" indent="0">
              <a:buNone/>
              <a:defRPr sz="135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C3AAA0F3-5DA0-4B32-B678-63ACA6E31809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AF67D955-5218-4A95-B05A-0E1C37613D9E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6143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1" y="1441446"/>
            <a:ext cx="4151315" cy="4954591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 sz="15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500">
                <a:latin typeface="+mn-lt"/>
              </a:defRPr>
            </a:lvl4pPr>
            <a:lvl5pPr>
              <a:defRPr sz="1500">
                <a:latin typeface="+mn-lt"/>
              </a:defRPr>
            </a:lvl5pPr>
            <a:lvl6pPr marL="12108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6pPr>
            <a:lvl7pPr marL="141089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7pPr>
            <a:lvl8pPr marL="162044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8pPr>
            <a:lvl9pPr marL="18204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210866" marR="0" lvl="5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410891" marR="0" lvl="6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1620441" marR="0" lvl="7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1820466" marR="0" lvl="8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9409" y="1441446"/>
            <a:ext cx="4152528" cy="4954591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 sz="15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500">
                <a:latin typeface="+mn-lt"/>
              </a:defRPr>
            </a:lvl4pPr>
            <a:lvl5pPr>
              <a:defRPr sz="1500">
                <a:latin typeface="+mn-lt"/>
              </a:defRPr>
            </a:lvl5pPr>
            <a:lvl6pPr marL="12108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6pPr>
            <a:lvl7pPr marL="141089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7pPr>
            <a:lvl8pPr marL="162044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8pPr>
            <a:lvl9pPr marL="18204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210866" marR="0" lvl="5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410891" marR="0" lvl="6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1620441" marR="0" lvl="7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1820466" marR="0" lvl="8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1B498547-6E1F-4EC8-B70A-7D709783515F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3138D589-53B2-4F7E-8D80-732DAA9F945E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73952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430338"/>
            <a:ext cx="4157133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04799" y="2174876"/>
            <a:ext cx="4157133" cy="4206875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 sz="15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500">
                <a:latin typeface="+mn-lt"/>
              </a:defRPr>
            </a:lvl4pPr>
            <a:lvl5pPr>
              <a:defRPr sz="1500">
                <a:latin typeface="+mn-lt"/>
              </a:defRPr>
            </a:lvl5pPr>
            <a:lvl6pPr marL="12108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6pPr>
            <a:lvl7pPr marL="141089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200"/>
            </a:lvl7pPr>
            <a:lvl8pPr marL="162044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200"/>
            </a:lvl8pPr>
            <a:lvl9pPr marL="18204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210866" marR="0" lvl="5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410891" marR="0" lvl="6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1620441" marR="0" lvl="7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1820466" marR="0" lvl="8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2068" y="1430338"/>
            <a:ext cx="4157133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82068" y="2166409"/>
            <a:ext cx="4157133" cy="4206875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 sz="15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500">
                <a:latin typeface="+mn-lt"/>
              </a:defRPr>
            </a:lvl4pPr>
            <a:lvl5pPr>
              <a:defRPr sz="1500">
                <a:latin typeface="+mn-lt"/>
              </a:defRPr>
            </a:lvl5pPr>
            <a:lvl6pPr marL="12108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350"/>
            </a:lvl6pPr>
            <a:lvl7pPr marL="141089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200"/>
            </a:lvl7pPr>
            <a:lvl8pPr marL="1620441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200"/>
            </a:lvl8pPr>
            <a:lvl9pPr marL="1820466" marR="0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210866" marR="0" lvl="5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410891" marR="0" lvl="6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1620441" marR="0" lvl="7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1820466" marR="0" lvl="8" indent="-214313" algn="l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0DE18612-F8E3-4D91-A9E2-8E323A771DD9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C8C84CA8-1CFA-4C51-AE2F-F258BAE357B7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12349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ACD0281C-24AC-4BBA-8D54-5A3D8691FFF6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FE408591-D289-4FFC-B83C-6FE048E7E372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93648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1331" y="1430338"/>
            <a:ext cx="8527870" cy="495141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54838F0A-9B3A-4A00-A2E8-483F50C7539C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9B43DC33-7E21-48F9-AE39-D539F89F31E7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22720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uric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04800" y="1430339"/>
            <a:ext cx="8534400" cy="496199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8"/>
          </p:nvPr>
        </p:nvSpPr>
        <p:spPr>
          <a:xfrm>
            <a:off x="302401" y="689656"/>
            <a:ext cx="7657201" cy="3960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/>
        <p:txBody>
          <a:bodyPr vert="horz" lIns="0" tIns="0" rIns="0" bIns="0" rtlCol="0" anchor="t"/>
          <a:lstStyle>
            <a:lvl1pPr>
              <a:defRPr lang="en-US" smtClean="0"/>
            </a:lvl1pPr>
          </a:lstStyle>
          <a:p>
            <a:fld id="{A85DE6DB-AF9E-490F-91A7-18E8F795E03A}" type="datetimeFigureOut">
              <a:rPr lang="de-CH" smtClean="0"/>
              <a:pPr/>
              <a:t>11/10/2017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 vert="horz" lIns="0" tIns="0" rIns="0" bIns="0" rtlCol="0" anchor="ctr"/>
          <a:lstStyle>
            <a:lvl1pPr>
              <a:defRPr lang="en-US"/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fld id="{9034EB5A-AE67-4654-89B1-A88808180E7D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00420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2400" y="312739"/>
            <a:ext cx="7657201" cy="3590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30338"/>
            <a:ext cx="8536336" cy="4959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800" y="306000"/>
            <a:ext cx="709200" cy="457548"/>
          </a:xfrm>
          <a:prstGeom prst="rect">
            <a:avLst/>
          </a:prstGeom>
        </p:spPr>
      </p:pic>
      <p:sp>
        <p:nvSpPr>
          <p:cNvPr id="60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8986" y="6565902"/>
            <a:ext cx="471487" cy="14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675">
                <a:latin typeface="Frutiger 55 Roman" pitchFamily="34" charset="0"/>
              </a:defRPr>
            </a:lvl1pPr>
          </a:lstStyle>
          <a:p>
            <a:fld id="{A80CCAE2-D419-4870-9CB6-C6DCED1C64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Box 2" descr="Copyright"/>
          <p:cNvSpPr txBox="1"/>
          <p:nvPr userDrawn="1"/>
        </p:nvSpPr>
        <p:spPr>
          <a:xfrm>
            <a:off x="144000" y="6087032"/>
            <a:ext cx="92333" cy="302968"/>
          </a:xfrm>
          <a:prstGeom prst="rect">
            <a:avLst/>
          </a:prstGeom>
          <a:noFill/>
        </p:spPr>
        <p:txBody>
          <a:bodyPr vert="vert270" wrap="none" lIns="0" tIns="0" rIns="0" bIns="0" rtlCol="0">
            <a:sp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600" b="0" dirty="0" smtClean="0"/>
              <a:t>© Zurich</a:t>
            </a:r>
            <a:endParaRPr lang="en-US" sz="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>
                <a:solidFill>
                  <a:srgbClr val="000066"/>
                </a:solidFill>
                <a:latin typeface="Frutiger 55 Roman" panose="020B0503030504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7" name="citextline"/>
          <p:cNvCxnSpPr/>
          <p:nvPr userDrawn="1"/>
        </p:nvCxnSpPr>
        <p:spPr bwMode="auto">
          <a:xfrm>
            <a:off x="302400" y="6480001"/>
            <a:ext cx="8535601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02400" y="6566401"/>
            <a:ext cx="1080000" cy="15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66"/>
                </a:solidFill>
                <a:latin typeface="Frutiger 55 Roman" panose="020B0503030504020204" pitchFamily="34" charset="0"/>
              </a:defRPr>
            </a:lvl1pPr>
          </a:lstStyle>
          <a:p>
            <a:r>
              <a:rPr lang="en-US" smtClean="0"/>
              <a:t>11/10/2017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3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0066"/>
          </a:solidFill>
          <a:latin typeface="Frutiger 45 Light" pitchFamily="34" charset="0"/>
        </a:defRPr>
      </a:lvl9pPr>
    </p:titleStyle>
    <p:bodyStyle>
      <a:lvl1pPr marL="198835" indent="-198835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20000"/>
        <a:buFont typeface="Symbol" pitchFamily="18" charset="2"/>
        <a:buChar char="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404813" indent="-204788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500">
          <a:solidFill>
            <a:schemeClr val="tx1"/>
          </a:solidFill>
          <a:latin typeface="+mn-lt"/>
        </a:defRPr>
      </a:lvl2pPr>
      <a:lvl3pPr marL="604838" indent="-198835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500">
          <a:solidFill>
            <a:schemeClr val="tx1"/>
          </a:solidFill>
          <a:latin typeface="Frutiger 55 Roman" pitchFamily="34" charset="0"/>
        </a:defRPr>
      </a:lvl3pPr>
      <a:lvl4pPr marL="804863" indent="-198835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500">
          <a:solidFill>
            <a:schemeClr val="tx1"/>
          </a:solidFill>
          <a:latin typeface="Frutiger 55 Roman" pitchFamily="34" charset="0"/>
        </a:defRPr>
      </a:lvl4pPr>
      <a:lvl5pPr marL="1020366" indent="-214313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500">
          <a:solidFill>
            <a:schemeClr val="tx1"/>
          </a:solidFill>
          <a:latin typeface="Frutiger 55 Roman" pitchFamily="34" charset="0"/>
        </a:defRPr>
      </a:lvl5pPr>
      <a:lvl6pPr marL="1210866" indent="-214313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350" baseline="0">
          <a:solidFill>
            <a:schemeClr val="tx1"/>
          </a:solidFill>
          <a:latin typeface="+mj-lt"/>
        </a:defRPr>
      </a:lvl6pPr>
      <a:lvl7pPr marL="1410891" indent="-214313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350" baseline="0">
          <a:solidFill>
            <a:schemeClr val="tx1"/>
          </a:solidFill>
          <a:latin typeface="+mj-lt"/>
        </a:defRPr>
      </a:lvl7pPr>
      <a:lvl8pPr marL="1620441" indent="-214313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200" baseline="0">
          <a:solidFill>
            <a:schemeClr val="tx1"/>
          </a:solidFill>
          <a:latin typeface="+mj-lt"/>
        </a:defRPr>
      </a:lvl8pPr>
      <a:lvl9pPr marL="1820466" indent="-214313" algn="l" rtl="0" eaLnBrk="1" fontAlgn="base" hangingPunct="1">
        <a:spcBef>
          <a:spcPts val="0"/>
        </a:spcBef>
        <a:spcAft>
          <a:spcPts val="225"/>
        </a:spcAft>
        <a:buClr>
          <a:srgbClr val="000066"/>
        </a:buClr>
        <a:buSzPct val="100000"/>
        <a:buFont typeface="Frutiger 55 Roman" pitchFamily="34" charset="0"/>
        <a:buChar char="–"/>
        <a:defRPr sz="1200" baseline="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12738"/>
            <a:ext cx="6842125" cy="102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17650"/>
            <a:ext cx="8344800" cy="48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3" name="Z_EN_BLU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02" y="306000"/>
            <a:ext cx="1133856" cy="731520"/>
          </a:xfrm>
          <a:prstGeom prst="rect">
            <a:avLst/>
          </a:prstGeom>
        </p:spPr>
      </p:pic>
      <p:cxnSp>
        <p:nvCxnSpPr>
          <p:cNvPr id="6" name="citextline"/>
          <p:cNvCxnSpPr/>
          <p:nvPr userDrawn="1"/>
        </p:nvCxnSpPr>
        <p:spPr bwMode="auto">
          <a:xfrm>
            <a:off x="396000" y="6480001"/>
            <a:ext cx="8344801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28575" cap="flat" cmpd="sng" algn="ctr">
            <a:solidFill>
              <a:srgbClr val="CCDDE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9840" y="6565900"/>
            <a:ext cx="471487" cy="14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utiger 55 Roman" pitchFamily="34" charset="0"/>
              </a:defRPr>
            </a:lvl1pPr>
          </a:lstStyle>
          <a:p>
            <a:fld id="{71C02B78-8A59-4777-8259-7217A9DDD9BC}" type="slidenum">
              <a:rPr lang="de-CH" smtClean="0">
                <a:solidFill>
                  <a:srgbClr val="000066"/>
                </a:solidFill>
                <a:latin typeface="Frutiger 55 Roman"/>
              </a:rPr>
              <a:pPr/>
              <a:t>‹#›</a:t>
            </a:fld>
            <a:endParaRPr lang="de-CH" dirty="0">
              <a:solidFill>
                <a:srgbClr val="000066"/>
              </a:solidFill>
              <a:latin typeface="Frutiger 55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204000" y="6566401"/>
            <a:ext cx="5040001" cy="15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66"/>
                </a:solidFill>
                <a:latin typeface="Frutiger 55 Roman"/>
              </a:defRPr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02400" y="6566401"/>
            <a:ext cx="1080000" cy="15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66"/>
                </a:solidFill>
                <a:latin typeface="Frutiger 55 Roman" panose="020B0503030504020204" pitchFamily="34" charset="0"/>
              </a:defRPr>
            </a:lvl1pPr>
          </a:lstStyle>
          <a:p>
            <a:fld id="{BDBFA36C-A079-4B91-9DEB-A3171842B791}" type="datetimeFigureOut">
              <a:rPr lang="en-US" smtClean="0"/>
              <a:pPr/>
              <a:t>11/10/2017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9pPr>
    </p:titleStyle>
    <p:bodyStyle>
      <a:lvl1pPr marL="265113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2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8064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3pPr>
      <a:lvl4pPr marL="10731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4pPr>
      <a:lvl5pPr marL="1360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5pPr>
      <a:lvl6pPr marL="1614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6pPr>
      <a:lvl7pPr marL="18811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7pPr>
      <a:lvl8pPr marL="21605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8pPr>
      <a:lvl9pPr marL="24272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GEM Partnership Workshop</a:t>
            </a:r>
            <a:endParaRPr lang="en-US" dirty="0"/>
          </a:p>
        </p:txBody>
      </p:sp>
      <p:pic>
        <p:nvPicPr>
          <p:cNvPr id="12" name="cicoverimage"/>
          <p:cNvPicPr>
            <a:picLocks noGrp="1" noChangeAspect="1"/>
          </p:cNvPicPr>
          <p:nvPr>
            <p:ph type="pic" sz="quarter" idx="10"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>
            <a:fillRect/>
          </a:stretch>
        </p:blipFill>
        <p:spPr/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Pavia, November 29, 2017</a:t>
            </a:r>
          </a:p>
          <a:p>
            <a:r>
              <a:rPr lang="en-US" dirty="0" smtClean="0"/>
              <a:t>Claudio </a:t>
            </a:r>
            <a:r>
              <a:rPr lang="en-US" dirty="0" err="1" smtClean="0"/>
              <a:t>Böttcher</a:t>
            </a:r>
            <a:endParaRPr lang="en-US" dirty="0" smtClean="0"/>
          </a:p>
          <a:p>
            <a:r>
              <a:rPr lang="en-US" dirty="0" smtClean="0"/>
              <a:t>Group Head of Property &amp; Business Interruption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Group Underwriting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Zurich Rationale for becoming a GEM founding </a:t>
            </a:r>
            <a:r>
              <a:rPr lang="en-US" dirty="0" smtClean="0"/>
              <a:t>sponsor 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17650"/>
            <a:ext cx="8344800" cy="5007694"/>
          </a:xfrm>
        </p:spPr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individual awareness of the risk, especially in emerging markets</a:t>
            </a:r>
          </a:p>
          <a:p>
            <a:r>
              <a:rPr lang="en-US" dirty="0" smtClean="0"/>
              <a:t>Support </a:t>
            </a:r>
            <a:r>
              <a:rPr lang="en-US" dirty="0"/>
              <a:t>the science without interference from us</a:t>
            </a:r>
          </a:p>
          <a:p>
            <a:r>
              <a:rPr lang="en-US" dirty="0" smtClean="0"/>
              <a:t>Promote </a:t>
            </a:r>
            <a:r>
              <a:rPr lang="en-US" dirty="0"/>
              <a:t>risk management, especially facilitated by increased awareness.</a:t>
            </a:r>
          </a:p>
          <a:p>
            <a:pPr marL="731837" lvl="1" indent="-457200"/>
            <a:r>
              <a:rPr lang="en-US" dirty="0" smtClean="0"/>
              <a:t>For </a:t>
            </a:r>
            <a:r>
              <a:rPr lang="en-US" dirty="0"/>
              <a:t>some, this might mean buy some insurance</a:t>
            </a:r>
          </a:p>
          <a:p>
            <a:pPr marL="731837" lvl="1" indent="-457200"/>
            <a:r>
              <a:rPr lang="en-US" dirty="0" smtClean="0"/>
              <a:t>For </a:t>
            </a:r>
            <a:r>
              <a:rPr lang="en-US" dirty="0"/>
              <a:t>others it would mean improve building codes, </a:t>
            </a:r>
            <a:r>
              <a:rPr lang="en-US" dirty="0" smtClean="0"/>
              <a:t>life line protection, metropolitan safety planning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points:</a:t>
            </a:r>
          </a:p>
          <a:p>
            <a:r>
              <a:rPr lang="en-US" dirty="0" smtClean="0"/>
              <a:t>Corporate Responsibility</a:t>
            </a:r>
          </a:p>
          <a:p>
            <a:r>
              <a:rPr lang="en-US" dirty="0" smtClean="0"/>
              <a:t>Zurich Commitment (Communities)</a:t>
            </a:r>
          </a:p>
          <a:p>
            <a:r>
              <a:rPr lang="en-US" dirty="0" smtClean="0"/>
              <a:t>Thought Leadership</a:t>
            </a:r>
          </a:p>
          <a:p>
            <a:r>
              <a:rPr lang="en-US" dirty="0" smtClean="0"/>
              <a:t>Sustainable Societies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ABD7-B7DE-4EF3-BEA1-3E7D5F5F15A6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49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Zurich Perception in GEM</a:t>
            </a:r>
            <a:br>
              <a:rPr lang="en-US" dirty="0" smtClean="0"/>
            </a:br>
            <a:r>
              <a:rPr lang="en-US" sz="2000" dirty="0" err="1" smtClean="0"/>
              <a:t>GEM</a:t>
            </a:r>
            <a:r>
              <a:rPr lang="en-US" sz="2000" dirty="0" smtClean="0"/>
              <a:t> outreach Meeting 2010 Washington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9" y="1208870"/>
            <a:ext cx="5301904" cy="370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14" y="4844878"/>
            <a:ext cx="4748213" cy="16202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ABD7-B7DE-4EF3-BEA1-3E7D5F5F15A6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2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17650"/>
            <a:ext cx="8344800" cy="5007694"/>
          </a:xfrm>
        </p:spPr>
        <p:txBody>
          <a:bodyPr/>
          <a:lstStyle/>
          <a:p>
            <a:r>
              <a:rPr lang="en-US" dirty="0" smtClean="0"/>
              <a:t>Diana Contreras (GEM) and Michael </a:t>
            </a:r>
            <a:r>
              <a:rPr lang="en-US" dirty="0" err="1" smtClean="0"/>
              <a:t>Szoenyi</a:t>
            </a:r>
            <a:r>
              <a:rPr lang="en-US" dirty="0" smtClean="0"/>
              <a:t> (Zurich) are exchanging and leveraging</a:t>
            </a:r>
          </a:p>
          <a:p>
            <a:r>
              <a:rPr lang="en-US" dirty="0" smtClean="0"/>
              <a:t>GEM’s Resilience Performance Scorecard (RPS) methodology and Zurich’s Flood Resilience Program methodology (</a:t>
            </a:r>
            <a:r>
              <a:rPr lang="en-US" dirty="0" smtClean="0"/>
              <a:t>5C-4R framework)</a:t>
            </a:r>
          </a:p>
          <a:p>
            <a:pPr lvl="1"/>
            <a:r>
              <a:rPr lang="en-US" dirty="0" smtClean="0"/>
              <a:t>This consists of 5 capitals (human, social, physical, natural and financial) as well as 4 properties of a resilient system (robustness, redundancy, resourcefulness and rapidity).</a:t>
            </a:r>
          </a:p>
          <a:p>
            <a:pPr lvl="1"/>
            <a:r>
              <a:rPr lang="en-US" dirty="0" smtClean="0"/>
              <a:t>It is then translated into a risk grading scale with A being best practice and D significantly below good standard.</a:t>
            </a:r>
          </a:p>
          <a:p>
            <a:r>
              <a:rPr lang="en-US" dirty="0" smtClean="0"/>
              <a:t>We believe that there are opportunities for both GEM and</a:t>
            </a:r>
            <a:r>
              <a:rPr lang="en-US" dirty="0" smtClean="0"/>
              <a:t> Zurich to further leverage knowledge and expertise in the resilience area.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ABD7-B7DE-4EF3-BEA1-3E7D5F5F15A6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2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future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17650"/>
            <a:ext cx="8344800" cy="5007694"/>
          </a:xfrm>
        </p:spPr>
        <p:txBody>
          <a:bodyPr/>
          <a:lstStyle/>
          <a:p>
            <a:r>
              <a:rPr lang="en-US" dirty="0" smtClean="0"/>
              <a:t>Meeting held in Zurich on November 8, 2017 </a:t>
            </a:r>
          </a:p>
          <a:p>
            <a:pPr lvl="1"/>
            <a:r>
              <a:rPr lang="en-US" dirty="0" smtClean="0"/>
              <a:t>for GEM: John Schneider and Anselm </a:t>
            </a:r>
            <a:r>
              <a:rPr lang="en-US" dirty="0" err="1" smtClean="0"/>
              <a:t>Smolka</a:t>
            </a:r>
            <a:endParaRPr lang="en-US" dirty="0" smtClean="0"/>
          </a:p>
          <a:p>
            <a:pPr lvl="1"/>
            <a:r>
              <a:rPr lang="en-US" dirty="0" smtClean="0"/>
              <a:t>for Zurich’s Global Cat Management: </a:t>
            </a:r>
            <a:r>
              <a:rPr lang="en-US" dirty="0" err="1" smtClean="0"/>
              <a:t>Iwan</a:t>
            </a:r>
            <a:r>
              <a:rPr lang="en-US" dirty="0" smtClean="0"/>
              <a:t> </a:t>
            </a:r>
            <a:r>
              <a:rPr lang="en-US" dirty="0" err="1" smtClean="0"/>
              <a:t>Stalder</a:t>
            </a:r>
            <a:r>
              <a:rPr lang="en-US" dirty="0" smtClean="0"/>
              <a:t>, Mathias Graf, Roland </a:t>
            </a:r>
            <a:r>
              <a:rPr lang="en-US" dirty="0" err="1" smtClean="0"/>
              <a:t>Schoebi</a:t>
            </a:r>
            <a:r>
              <a:rPr lang="en-US" dirty="0" smtClean="0"/>
              <a:t> , </a:t>
            </a:r>
          </a:p>
          <a:p>
            <a:pPr lvl="1"/>
            <a:r>
              <a:rPr lang="en-US" dirty="0" smtClean="0"/>
              <a:t>for Zurich’s Group Underwriting </a:t>
            </a:r>
            <a:r>
              <a:rPr lang="en-US" dirty="0" smtClean="0"/>
              <a:t>Claudio </a:t>
            </a:r>
            <a:r>
              <a:rPr lang="en-US" dirty="0" err="1" smtClean="0"/>
              <a:t>Böttcher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potential agenda is currently being worked out (some of the ideas discussed included OASIS, validation of models, closing gaps around the globe, etc.)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ABD7-B7DE-4EF3-BEA1-3E7D5F5F15A6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02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p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plume_43.jpg"/>
</p:tagLst>
</file>

<file path=ppt/theme/theme1.xml><?xml version="1.0" encoding="utf-8"?>
<a:theme xmlns:a="http://schemas.openxmlformats.org/drawingml/2006/main" name="Zurich White">
  <a:themeElements>
    <a:clrScheme name="Z Primary and Secondary">
      <a:dk1>
        <a:srgbClr val="000066"/>
      </a:dk1>
      <a:lt1>
        <a:srgbClr val="FFFFFF"/>
      </a:lt1>
      <a:dk2>
        <a:srgbClr val="000066"/>
      </a:dk2>
      <a:lt2>
        <a:srgbClr val="009EFE"/>
      </a:lt2>
      <a:accent1>
        <a:srgbClr val="003399"/>
      </a:accent1>
      <a:accent2>
        <a:srgbClr val="97C1E3"/>
      </a:accent2>
      <a:accent3>
        <a:srgbClr val="4F90C8"/>
      </a:accent3>
      <a:accent4>
        <a:srgbClr val="D5CEB5"/>
      </a:accent4>
      <a:accent5>
        <a:srgbClr val="A89F96"/>
      </a:accent5>
      <a:accent6>
        <a:srgbClr val="E7ECEB"/>
      </a:accent6>
      <a:hlink>
        <a:srgbClr val="009EFE"/>
      </a:hlink>
      <a:folHlink>
        <a:srgbClr val="A89F96"/>
      </a:folHlink>
    </a:clrScheme>
    <a:fontScheme name="Zurich Font">
      <a:majorFont>
        <a:latin typeface="Frutiger 55 Roman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effectLst/>
            <a:latin typeface="Frutiger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smtClean="0"/>
        </a:defPPr>
      </a:lstStyle>
    </a:txDef>
  </a:objectDefaults>
  <a:extraClrSchemeLst>
    <a:extraClrScheme>
      <a:clrScheme name="Z Primary and Secondary">
        <a:dk1>
          <a:srgbClr val="000066"/>
        </a:dk1>
        <a:lt1>
          <a:srgbClr val="FFFFFF"/>
        </a:lt1>
        <a:dk2>
          <a:srgbClr val="000066"/>
        </a:dk2>
        <a:lt2>
          <a:srgbClr val="009EFE"/>
        </a:lt2>
        <a:accent1>
          <a:srgbClr val="003399"/>
        </a:accent1>
        <a:accent2>
          <a:srgbClr val="97C1E3"/>
        </a:accent2>
        <a:accent3>
          <a:srgbClr val="4F90C8"/>
        </a:accent3>
        <a:accent4>
          <a:srgbClr val="D5CEB5"/>
        </a:accent4>
        <a:accent5>
          <a:srgbClr val="A89F96"/>
        </a:accent5>
        <a:accent6>
          <a:srgbClr val="E7ECEB"/>
        </a:accent6>
        <a:hlink>
          <a:srgbClr val="009EFE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urich blue 1">
      <a:srgbClr val="003399"/>
    </a:custClr>
    <a:custClr name="Zurich blue 2">
      <a:srgbClr val="000066"/>
    </a:custClr>
    <a:custClr name="Sky blue">
      <a:srgbClr val="009EFE"/>
    </a:custClr>
    <a:custClr name="Mid blue">
      <a:srgbClr val="4F90C8"/>
    </a:custClr>
    <a:custClr name="Light blue">
      <a:srgbClr val="97C1E3"/>
    </a:custClr>
    <a:custClr name="Sand Stone">
      <a:srgbClr val="D5CEB5"/>
    </a:custClr>
    <a:custClr name="Dark stone">
      <a:srgbClr val="A89F96"/>
    </a:custClr>
    <a:custClr name="Dove">
      <a:srgbClr val="E7ECEB"/>
    </a:custClr>
    <a:custClr name="Black">
      <a:srgbClr val="000000"/>
    </a:custClr>
    <a:custClr name="White">
      <a:srgbClr val="FFFFFF"/>
    </a:custClr>
    <a:custClr name="Teal">
      <a:srgbClr val="007396"/>
    </a:custClr>
    <a:custClr name="Turquoise">
      <a:srgbClr val="00BFB3"/>
    </a:custClr>
    <a:custClr name="Lemon">
      <a:srgbClr val="E0E27C"/>
    </a:custClr>
    <a:custClr name="Orange">
      <a:srgbClr val="F69C00"/>
    </a:custClr>
    <a:custClr name="Salmon">
      <a:srgbClr val="EA635C"/>
    </a:custClr>
  </a:custClrLst>
</a:theme>
</file>

<file path=ppt/theme/theme2.xml><?xml version="1.0" encoding="utf-8"?>
<a:theme xmlns:a="http://schemas.openxmlformats.org/drawingml/2006/main" name="1_Zurich White">
  <a:themeElements>
    <a:clrScheme name="Z Primary colors">
      <a:dk1>
        <a:srgbClr val="000066"/>
      </a:dk1>
      <a:lt1>
        <a:srgbClr val="FFFFFF"/>
      </a:lt1>
      <a:dk2>
        <a:srgbClr val="003399"/>
      </a:dk2>
      <a:lt2>
        <a:srgbClr val="D9DFEB"/>
      </a:lt2>
      <a:accent1>
        <a:srgbClr val="4F90C8"/>
      </a:accent1>
      <a:accent2>
        <a:srgbClr val="97C1E3"/>
      </a:accent2>
      <a:accent3>
        <a:srgbClr val="009EFE"/>
      </a:accent3>
      <a:accent4>
        <a:srgbClr val="A2DAF4"/>
      </a:accent4>
      <a:accent5>
        <a:srgbClr val="A89F96"/>
      </a:accent5>
      <a:accent6>
        <a:srgbClr val="E7ECEB"/>
      </a:accent6>
      <a:hlink>
        <a:srgbClr val="A2DAF4"/>
      </a:hlink>
      <a:folHlink>
        <a:srgbClr val="A89F96"/>
      </a:folHlink>
    </a:clrScheme>
    <a:fontScheme name="Zurich Font">
      <a:majorFont>
        <a:latin typeface="Frutiger 55 Roman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7C1E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Z Primary colors">
        <a:dk1>
          <a:srgbClr val="000066"/>
        </a:dk1>
        <a:lt1>
          <a:srgbClr val="FFFFFF"/>
        </a:lt1>
        <a:dk2>
          <a:srgbClr val="003399"/>
        </a:dk2>
        <a:lt2>
          <a:srgbClr val="D9DFEB"/>
        </a:lt2>
        <a:accent1>
          <a:srgbClr val="4F90C8"/>
        </a:accent1>
        <a:accent2>
          <a:srgbClr val="97C1E3"/>
        </a:accent2>
        <a:accent3>
          <a:srgbClr val="009EFE"/>
        </a:accent3>
        <a:accent4>
          <a:srgbClr val="A2DAF4"/>
        </a:accent4>
        <a:accent5>
          <a:srgbClr val="A89F96"/>
        </a:accent5>
        <a:accent6>
          <a:srgbClr val="E7ECEB"/>
        </a:accent6>
        <a:hlink>
          <a:srgbClr val="A2DAF4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 Secondary bright">
        <a:dk1>
          <a:srgbClr val="000066"/>
        </a:dk1>
        <a:lt1>
          <a:srgbClr val="FFFFFF"/>
        </a:lt1>
        <a:dk2>
          <a:srgbClr val="003399"/>
        </a:dk2>
        <a:lt2>
          <a:srgbClr val="A89F96"/>
        </a:lt2>
        <a:accent1>
          <a:srgbClr val="E52C44"/>
        </a:accent1>
        <a:accent2>
          <a:srgbClr val="6B2080"/>
        </a:accent2>
        <a:accent3>
          <a:srgbClr val="009C7E"/>
        </a:accent3>
        <a:accent4>
          <a:srgbClr val="BEC007"/>
        </a:accent4>
        <a:accent5>
          <a:srgbClr val="FFD100"/>
        </a:accent5>
        <a:accent6>
          <a:srgbClr val="EF8200"/>
        </a:accent6>
        <a:hlink>
          <a:srgbClr val="A2DAF4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 Secondary light">
        <a:dk1>
          <a:srgbClr val="000066"/>
        </a:dk1>
        <a:lt1>
          <a:srgbClr val="FFFFFF"/>
        </a:lt1>
        <a:dk2>
          <a:srgbClr val="003399"/>
        </a:dk2>
        <a:lt2>
          <a:srgbClr val="E7ECEB"/>
        </a:lt2>
        <a:accent1>
          <a:srgbClr val="FBE5E7"/>
        </a:accent1>
        <a:accent2>
          <a:srgbClr val="EDDBEA"/>
        </a:accent2>
        <a:accent3>
          <a:srgbClr val="C9E4D6"/>
        </a:accent3>
        <a:accent4>
          <a:srgbClr val="F2ED95"/>
        </a:accent4>
        <a:accent5>
          <a:srgbClr val="FFEE9D"/>
        </a:accent5>
        <a:accent6>
          <a:srgbClr val="FCDDBD"/>
        </a:accent6>
        <a:hlink>
          <a:srgbClr val="A2DAF4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urich blue 2">
      <a:srgbClr val="000066"/>
    </a:custClr>
    <a:custClr name="Zurich blue 1">
      <a:srgbClr val="003399"/>
    </a:custClr>
    <a:custClr name="Mid blue">
      <a:srgbClr val="4F90C8"/>
    </a:custClr>
    <a:custClr name="Light blue">
      <a:srgbClr val="97C1E3"/>
    </a:custClr>
    <a:custClr name="Sky blue">
      <a:srgbClr val="009EFE"/>
    </a:custClr>
    <a:custClr name="Topaz">
      <a:srgbClr val="A2DAF4"/>
    </a:custClr>
    <a:custClr name="Web blue 3">
      <a:srgbClr val="D9DFEB"/>
    </a:custClr>
    <a:custClr name="Dark stone">
      <a:srgbClr val="A89F96"/>
    </a:custClr>
    <a:custClr name="Dove">
      <a:srgbClr val="E7ECEB"/>
    </a:custClr>
    <a:custClr name="Black">
      <a:srgbClr val="000000"/>
    </a:custClr>
    <a:custClr name="Crimson">
      <a:srgbClr val="E52C44"/>
    </a:custClr>
    <a:custClr name="Purple">
      <a:srgbClr val="6B2080"/>
    </a:custClr>
    <a:custClr name="Emerald">
      <a:srgbClr val="009C7E"/>
    </a:custClr>
    <a:custClr name="Lime">
      <a:srgbClr val="BEC007"/>
    </a:custClr>
    <a:custClr name="Banana">
      <a:srgbClr val="FFD100"/>
    </a:custClr>
    <a:custClr name="Tangerine">
      <a:srgbClr val="EF8200"/>
    </a:custClr>
    <a:custClr name="Pink">
      <a:srgbClr val="FBE5E7"/>
    </a:custClr>
    <a:custClr name="Lilac">
      <a:srgbClr val="EDDBEA"/>
    </a:custClr>
    <a:custClr name="Mint">
      <a:srgbClr val="C9E4D6"/>
    </a:custClr>
    <a:custClr name="Kiwi">
      <a:srgbClr val="F2ED95"/>
    </a:custClr>
    <a:custClr name="Vanilla">
      <a:srgbClr val="FFEE9D"/>
    </a:custClr>
    <a:custClr name="Mango">
      <a:srgbClr val="FCDDBD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Pres_white_on_blue</Template>
  <TotalTime>0</TotalTime>
  <Words>291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Frutiger 45 Light</vt:lpstr>
      <vt:lpstr>Frutiger 55 Roman</vt:lpstr>
      <vt:lpstr>Symbol</vt:lpstr>
      <vt:lpstr>Zurich White</vt:lpstr>
      <vt:lpstr>1_Zurich White</vt:lpstr>
      <vt:lpstr>GEM Partnership Workshop</vt:lpstr>
      <vt:lpstr>Zurich Rationale for becoming a GEM founding sponsor (2008)</vt:lpstr>
      <vt:lpstr>Zurich Perception in GEM GEM outreach Meeting 2010 Washington</vt:lpstr>
      <vt:lpstr>Current collaboration</vt:lpstr>
      <vt:lpstr>Potential future collaboration</vt:lpstr>
    </vt:vector>
  </TitlesOfParts>
  <Company>Zurich Insurance Company 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 Partnership Workshop</dc:title>
  <dc:creator>Boettcher, Claudio</dc:creator>
  <cp:lastModifiedBy>Boettcher, Claudio</cp:lastModifiedBy>
  <cp:revision>8</cp:revision>
  <dcterms:created xsi:type="dcterms:W3CDTF">2017-11-10T11:56:22Z</dcterms:created>
  <dcterms:modified xsi:type="dcterms:W3CDTF">2017-11-10T12:40:12Z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urichVersion">
    <vt:lpwstr>5</vt:lpwstr>
  </property>
  <property fmtid="{D5CDD505-2E9C-101B-9397-08002B2CF9AE}" pid="3" name="Data Classification String">
    <vt:lpwstr/>
  </property>
  <property fmtid="{D5CDD505-2E9C-101B-9397-08002B2CF9AE}" pid="4" name="Data Classification Identifier">
    <vt:lpwstr/>
  </property>
</Properties>
</file>