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sldIdLst>
    <p:sldId id="382" r:id="rId2"/>
    <p:sldId id="473" r:id="rId3"/>
    <p:sldId id="475" r:id="rId4"/>
    <p:sldId id="481" r:id="rId5"/>
    <p:sldId id="463" r:id="rId6"/>
    <p:sldId id="476" r:id="rId7"/>
    <p:sldId id="477" r:id="rId8"/>
    <p:sldId id="478" r:id="rId9"/>
    <p:sldId id="447" r:id="rId10"/>
    <p:sldId id="472" r:id="rId11"/>
    <p:sldId id="443" r:id="rId12"/>
    <p:sldId id="474" r:id="rId13"/>
    <p:sldId id="479" r:id="rId14"/>
    <p:sldId id="480" r:id="rId15"/>
  </p:sldIdLst>
  <p:sldSz cx="9144000" cy="6858000" type="screen4x3"/>
  <p:notesSz cx="6797675" cy="987425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00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 autoAdjust="0"/>
    <p:restoredTop sz="85612" autoAdjust="0"/>
  </p:normalViewPr>
  <p:slideViewPr>
    <p:cSldViewPr>
      <p:cViewPr varScale="1">
        <p:scale>
          <a:sx n="92" d="100"/>
          <a:sy n="92" d="100"/>
        </p:scale>
        <p:origin x="-1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C28E80-85F0-4550-8E11-BA308D6E724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1680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>
              <a:latin typeface="Arial" panose="020B0604020202020204" pitchFamily="34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B0970D-00C5-4AC9-ABF0-306D64C3610A}" type="slidenum">
              <a:rPr lang="en-AU" altLang="en-US" smtClean="0"/>
              <a:pPr>
                <a:spcBef>
                  <a:spcPct val="0"/>
                </a:spcBef>
              </a:pPr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85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C28E80-85F0-4550-8E11-BA308D6E7244}" type="slidenum">
              <a:rPr lang="en-AU" smtClean="0"/>
              <a:pPr>
                <a:defRPr/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534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756"/>
              </a:xfrm>
              <a:prstGeom prst="rect">
                <a:avLst/>
              </a:prstGeom>
              <a:solidFill>
                <a:srgbClr val="63636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NZ"/>
              </a:p>
            </p:txBody>
          </p:sp>
          <p:sp>
            <p:nvSpPr>
              <p:cNvPr id="8" name="Rectangle 12"/>
              <p:cNvSpPr>
                <a:spLocks noChangeArrowheads="1"/>
              </p:cNvSpPr>
              <p:nvPr/>
            </p:nvSpPr>
            <p:spPr bwMode="auto">
              <a:xfrm>
                <a:off x="0" y="3116"/>
                <a:ext cx="5760" cy="1204"/>
              </a:xfrm>
              <a:prstGeom prst="rect">
                <a:avLst/>
              </a:prstGeom>
              <a:solidFill>
                <a:srgbClr val="63636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NZ"/>
              </a:p>
            </p:txBody>
          </p:sp>
        </p:grpSp>
        <p:pic>
          <p:nvPicPr>
            <p:cNvPr id="6" name="Picture 13" descr="GNS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" y="2931"/>
              <a:ext cx="703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2413" y="1166813"/>
            <a:ext cx="7772400" cy="14700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AU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157788"/>
            <a:ext cx="7088188" cy="1295400"/>
          </a:xfrm>
        </p:spPr>
        <p:txBody>
          <a:bodyPr/>
          <a:lstStyle>
            <a:lvl1pPr marL="0" indent="0">
              <a:buFontTx/>
              <a:buNone/>
              <a:defRPr sz="1700"/>
            </a:lvl1pPr>
          </a:lstStyle>
          <a:p>
            <a:pPr lvl="0"/>
            <a:r>
              <a:rPr lang="en-AU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138863"/>
            <a:ext cx="4321175" cy="287337"/>
          </a:xfrm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fld id="{3B96F2B3-E42F-444B-B900-278252DE1685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50825" y="6453188"/>
            <a:ext cx="5768975" cy="2682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04EDF-5565-45CC-A5A7-FFC8094637D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355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67279-83D7-4827-9CDC-E045B9A89524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FB5C2-1571-4606-87A8-CBDC6F18408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444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1269C-AEA4-49EA-8781-EE0DBF8C683B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99B84-6E16-4D5E-AA18-179C403D67F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157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70F8A-EDC2-4B66-AA34-160D54E03F27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D8E1-28AE-494F-B62E-97DD47CE706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914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9B49E-2C1F-4B7F-9E18-C31611607316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4FF69-12C3-443E-946D-052F10C0A46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37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797F8-E65E-45EE-A8EF-EEACE8C03BBF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06411-6D32-4CD5-8862-65DB7FB82C4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466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2F0F0-26A7-4106-B3BF-57D7FCCC3411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70CD7-6C7C-4682-9B48-B7E1A26E72D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560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B5B4C-6D72-42A3-B8E2-1E075DC49025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6468-4294-4DDE-BA17-C9A99976BF5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88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20B28-7C33-48DF-86FD-04EBC8D45C4F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0465A-18B6-4EF8-BC25-5A09BAAADC6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083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CBB89-3ADC-4D60-9FBD-C3C41CCF5B53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00E6E-A9A2-4E59-A22C-6AC4F127BB0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01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2C001-03DC-496B-A86B-090322FF64A1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4B159-E8B8-4B5D-B679-679D6A8C904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93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3B483-19BA-4211-B96D-0A583FDE6642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D265E-F186-4012-8EE2-EDD4103D0A4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17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43608-7DE0-471F-9F9D-E8524BCC6FB4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B8943-C4BE-473B-A6A9-C8FD7956628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00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5DF26-42BE-4AEF-A4A1-9651378C69A6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BA650-9B55-478F-A2C9-53A6337638D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606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C900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7163" y="6580188"/>
            <a:ext cx="2038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B6CA44-5C20-469F-9186-9B2350405200}" type="datetime1">
              <a:rPr lang="en-AU"/>
              <a:pPr>
                <a:defRPr/>
              </a:pPr>
              <a:t>13/12/17</a:t>
            </a:fld>
            <a:endParaRPr lang="en-A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97113" y="6597650"/>
            <a:ext cx="45370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188913"/>
            <a:ext cx="11255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fld id="{E1642A83-E5E7-4183-9CAA-299B08E2D09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848600" y="65833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>
                <a:solidFill>
                  <a:schemeClr val="bg1"/>
                </a:solidFill>
              </a:rPr>
              <a:t>GNS Science</a:t>
            </a:r>
            <a:endParaRPr lang="en-AU" sz="1200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66599"/>
            <a:ext cx="7772400" cy="590153"/>
          </a:xfrm>
        </p:spPr>
        <p:txBody>
          <a:bodyPr/>
          <a:lstStyle/>
          <a:p>
            <a:pPr algn="ctr" eaLnBrk="1" hangingPunct="1"/>
            <a:r>
              <a:rPr lang="en-NZ" dirty="0">
                <a:solidFill>
                  <a:schemeClr val="bg1"/>
                </a:solidFill>
              </a:rPr>
              <a:t>New Zealand participation in GEM 2006-2017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4869160"/>
            <a:ext cx="7088188" cy="1295400"/>
          </a:xfrm>
        </p:spPr>
        <p:txBody>
          <a:bodyPr/>
          <a:lstStyle/>
          <a:p>
            <a:pPr eaLnBrk="1" hangingPunct="1"/>
            <a:endParaRPr lang="en-NZ" dirty="0"/>
          </a:p>
          <a:p>
            <a:pPr eaLnBrk="1" hangingPunct="1"/>
            <a:r>
              <a:rPr lang="en-NZ" dirty="0"/>
              <a:t>Kelvin Berryman, </a:t>
            </a:r>
          </a:p>
          <a:p>
            <a:pPr eaLnBrk="1" hangingPunct="1"/>
            <a:r>
              <a:rPr lang="en-NZ" dirty="0"/>
              <a:t>Principal Scientist, GM Strategic Relationships</a:t>
            </a:r>
          </a:p>
          <a:p>
            <a:pPr eaLnBrk="1" hangingPunct="1"/>
            <a:r>
              <a:rPr lang="en-NZ" dirty="0"/>
              <a:t>Natural Hazards Division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C3E46A-F67D-4137-B459-C2231E46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10117138" cy="357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2F10D1-BAFD-430D-BE56-D1CD535BF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00" y="4726113"/>
            <a:ext cx="1294987" cy="2131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8" y="4939252"/>
            <a:ext cx="1456270" cy="1334099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>
              <a:rot lat="18600000" lon="2400000" rev="19199999"/>
            </a:camera>
            <a:lightRig rig="threePt" dir="t"/>
          </a:scene3d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87" y="4595061"/>
            <a:ext cx="1456270" cy="1334099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>
              <a:rot lat="18600000" lon="2400000" rev="19199999"/>
            </a:camera>
            <a:lightRig rig="threePt" dir="t"/>
          </a:scene3d>
        </p:spPr>
      </p:pic>
      <p:sp>
        <p:nvSpPr>
          <p:cNvPr id="10" name="Snip Single Corner Rectangle 9"/>
          <p:cNvSpPr/>
          <p:nvPr/>
        </p:nvSpPr>
        <p:spPr>
          <a:xfrm>
            <a:off x="3230563" y="769938"/>
            <a:ext cx="1773237" cy="1066800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Pump Station #215</a:t>
            </a:r>
          </a:p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Lon: 174.33 </a:t>
            </a:r>
            <a:r>
              <a:rPr lang="en-US" sz="750" dirty="0" err="1">
                <a:solidFill>
                  <a:schemeClr val="tx1"/>
                </a:solidFill>
              </a:rPr>
              <a:t>Lat</a:t>
            </a:r>
            <a:r>
              <a:rPr lang="en-US" sz="750" dirty="0">
                <a:solidFill>
                  <a:schemeClr val="tx1"/>
                </a:solidFill>
              </a:rPr>
              <a:t>: -41.5</a:t>
            </a:r>
          </a:p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Building: Reinforced brick masonry</a:t>
            </a:r>
          </a:p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Components Anchored: Yes</a:t>
            </a:r>
          </a:p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……..</a:t>
            </a:r>
          </a:p>
          <a:p>
            <a:pPr>
              <a:defRPr/>
            </a:pPr>
            <a:endParaRPr lang="en-US" sz="900" dirty="0"/>
          </a:p>
        </p:txBody>
      </p:sp>
      <p:pic>
        <p:nvPicPr>
          <p:cNvPr id="2355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0"/>
          <a:stretch>
            <a:fillRect/>
          </a:stretch>
        </p:blipFill>
        <p:spPr bwMode="auto">
          <a:xfrm>
            <a:off x="5292725" y="765175"/>
            <a:ext cx="133191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0"/>
          <a:stretch>
            <a:fillRect/>
          </a:stretch>
        </p:blipFill>
        <p:spPr bwMode="auto">
          <a:xfrm>
            <a:off x="5316538" y="1687513"/>
            <a:ext cx="13049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nip Single Corner Rectangle 20"/>
          <p:cNvSpPr/>
          <p:nvPr/>
        </p:nvSpPr>
        <p:spPr>
          <a:xfrm>
            <a:off x="3233738" y="1646238"/>
            <a:ext cx="1776412" cy="106838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Pump Station #455</a:t>
            </a:r>
          </a:p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Lon: 174.23 </a:t>
            </a:r>
            <a:r>
              <a:rPr lang="en-US" sz="750" dirty="0" err="1">
                <a:solidFill>
                  <a:schemeClr val="tx1"/>
                </a:solidFill>
              </a:rPr>
              <a:t>Lat</a:t>
            </a:r>
            <a:r>
              <a:rPr lang="en-US" sz="750" dirty="0">
                <a:solidFill>
                  <a:schemeClr val="tx1"/>
                </a:solidFill>
              </a:rPr>
              <a:t>: -41.9</a:t>
            </a:r>
          </a:p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Building: Reinforced brick masonry</a:t>
            </a:r>
          </a:p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Components Anchored: No</a:t>
            </a:r>
          </a:p>
          <a:p>
            <a:pPr>
              <a:defRPr/>
            </a:pPr>
            <a:r>
              <a:rPr lang="en-US" sz="750" dirty="0">
                <a:solidFill>
                  <a:schemeClr val="tx1"/>
                </a:solidFill>
              </a:rPr>
              <a:t>……..</a:t>
            </a:r>
          </a:p>
          <a:p>
            <a:pPr>
              <a:defRPr/>
            </a:pPr>
            <a:endParaRPr lang="en-US" sz="9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29" y="1772432"/>
            <a:ext cx="2258558" cy="2138522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>
              <a:rot lat="18600000" lon="2400000" rev="19200000"/>
            </a:camera>
            <a:lightRig rig="threePt" dir="t"/>
          </a:scene3d>
        </p:spPr>
      </p:pic>
      <p:cxnSp>
        <p:nvCxnSpPr>
          <p:cNvPr id="41" name="Straight Connector 40"/>
          <p:cNvCxnSpPr/>
          <p:nvPr/>
        </p:nvCxnSpPr>
        <p:spPr>
          <a:xfrm flipH="1">
            <a:off x="1646238" y="1685925"/>
            <a:ext cx="25400" cy="1189038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017713" y="1281113"/>
            <a:ext cx="38100" cy="126841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54" y="330934"/>
            <a:ext cx="2268878" cy="2105114"/>
          </a:xfrm>
          <a:prstGeom prst="rect">
            <a:avLst/>
          </a:prstGeom>
          <a:ln>
            <a:solidFill>
              <a:schemeClr val="tx2">
                <a:alpha val="79000"/>
              </a:schemeClr>
            </a:solidFill>
          </a:ln>
          <a:scene3d>
            <a:camera prst="orthographicFront">
              <a:rot lat="18600000" lon="2400000" rev="19200000"/>
            </a:camera>
            <a:lightRig rig="threePt" dir="t"/>
          </a:scene3d>
        </p:spPr>
      </p:pic>
      <p:cxnSp>
        <p:nvCxnSpPr>
          <p:cNvPr id="15" name="Straight Connector 14"/>
          <p:cNvCxnSpPr>
            <a:endCxn id="21" idx="2"/>
          </p:cNvCxnSpPr>
          <p:nvPr/>
        </p:nvCxnSpPr>
        <p:spPr>
          <a:xfrm>
            <a:off x="1795463" y="1689100"/>
            <a:ext cx="1438275" cy="4921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2"/>
          </p:cNvCxnSpPr>
          <p:nvPr/>
        </p:nvCxnSpPr>
        <p:spPr>
          <a:xfrm flipV="1">
            <a:off x="2203450" y="1303338"/>
            <a:ext cx="1027113" cy="98425"/>
          </a:xfrm>
          <a:prstGeom prst="line">
            <a:avLst/>
          </a:prstGeom>
          <a:ln w="28575">
            <a:solidFill>
              <a:srgbClr val="F4F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521" y="865771"/>
            <a:ext cx="1741780" cy="1738590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>
              <a:rot lat="18600000" lon="2400000" rev="19200000"/>
            </a:camera>
            <a:lightRig rig="threePt" dir="t"/>
          </a:scene3d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893" y="3644902"/>
            <a:ext cx="1658711" cy="1519557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>
              <a:rot lat="18600000" lon="2400000" rev="19199999"/>
            </a:camera>
            <a:lightRig rig="threePt" dir="t"/>
          </a:scene3d>
        </p:spPr>
      </p:pic>
      <p:sp>
        <p:nvSpPr>
          <p:cNvPr id="23568" name="TextBox 49"/>
          <p:cNvSpPr txBox="1">
            <a:spLocks noChangeArrowheads="1"/>
          </p:cNvSpPr>
          <p:nvPr/>
        </p:nvSpPr>
        <p:spPr bwMode="auto">
          <a:xfrm>
            <a:off x="7048500" y="4953000"/>
            <a:ext cx="2106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Network Outage </a:t>
            </a:r>
          </a:p>
          <a:p>
            <a:pPr algn="ctr"/>
            <a:r>
              <a:rPr lang="en-US" altLang="en-US" sz="2000">
                <a:solidFill>
                  <a:schemeClr val="bg1"/>
                </a:solidFill>
              </a:rPr>
              <a:t>Map (T</a:t>
            </a:r>
            <a:r>
              <a:rPr lang="en-US" altLang="en-US" sz="2000" baseline="-25000">
                <a:solidFill>
                  <a:schemeClr val="bg1"/>
                </a:solidFill>
              </a:rPr>
              <a:t>n</a:t>
            </a:r>
            <a:r>
              <a:rPr lang="en-US" altLang="en-US" sz="20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569" name="TextBox 50"/>
          <p:cNvSpPr txBox="1">
            <a:spLocks noChangeArrowheads="1"/>
          </p:cNvSpPr>
          <p:nvPr/>
        </p:nvSpPr>
        <p:spPr bwMode="auto">
          <a:xfrm>
            <a:off x="7092950" y="400050"/>
            <a:ext cx="20701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Component </a:t>
            </a:r>
          </a:p>
          <a:p>
            <a:pPr algn="ctr"/>
            <a:r>
              <a:rPr lang="en-US" altLang="en-US" sz="2000">
                <a:solidFill>
                  <a:schemeClr val="bg1"/>
                </a:solidFill>
              </a:rPr>
              <a:t>Functionality</a:t>
            </a:r>
            <a:r>
              <a:rPr lang="en-US" altLang="en-US">
                <a:solidFill>
                  <a:schemeClr val="bg1"/>
                </a:solidFill>
              </a:rPr>
              <a:t> (T</a:t>
            </a:r>
            <a:r>
              <a:rPr lang="en-US" altLang="en-US" baseline="-25000">
                <a:solidFill>
                  <a:schemeClr val="bg1"/>
                </a:solidFill>
              </a:rPr>
              <a:t>n</a:t>
            </a:r>
            <a:r>
              <a:rPr lang="en-US" altLang="en-US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570" name="TextBox 51"/>
          <p:cNvSpPr txBox="1">
            <a:spLocks noChangeArrowheads="1"/>
          </p:cNvSpPr>
          <p:nvPr/>
        </p:nvSpPr>
        <p:spPr bwMode="auto">
          <a:xfrm>
            <a:off x="508000" y="3471863"/>
            <a:ext cx="2363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Hazard Map (PGA)</a:t>
            </a:r>
          </a:p>
        </p:txBody>
      </p:sp>
      <p:sp>
        <p:nvSpPr>
          <p:cNvPr id="23571" name="TextBox 52"/>
          <p:cNvSpPr txBox="1">
            <a:spLocks noChangeArrowheads="1"/>
          </p:cNvSpPr>
          <p:nvPr/>
        </p:nvSpPr>
        <p:spPr bwMode="auto">
          <a:xfrm>
            <a:off x="514350" y="257175"/>
            <a:ext cx="2049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Asset GIS Layer</a:t>
            </a:r>
          </a:p>
        </p:txBody>
      </p:sp>
      <p:sp>
        <p:nvSpPr>
          <p:cNvPr id="23572" name="TextBox 53"/>
          <p:cNvSpPr txBox="1">
            <a:spLocks noChangeArrowheads="1"/>
          </p:cNvSpPr>
          <p:nvPr/>
        </p:nvSpPr>
        <p:spPr bwMode="auto">
          <a:xfrm>
            <a:off x="3081338" y="254000"/>
            <a:ext cx="196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Asset Attributes</a:t>
            </a:r>
          </a:p>
        </p:txBody>
      </p:sp>
      <p:sp>
        <p:nvSpPr>
          <p:cNvPr id="23573" name="TextBox 54"/>
          <p:cNvSpPr txBox="1">
            <a:spLocks noChangeArrowheads="1"/>
          </p:cNvSpPr>
          <p:nvPr/>
        </p:nvSpPr>
        <p:spPr bwMode="auto">
          <a:xfrm>
            <a:off x="5240338" y="254000"/>
            <a:ext cx="1795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Asset Fragility</a:t>
            </a:r>
          </a:p>
        </p:txBody>
      </p:sp>
      <p:sp>
        <p:nvSpPr>
          <p:cNvPr id="60" name="Down Arrow 59"/>
          <p:cNvSpPr/>
          <p:nvPr/>
        </p:nvSpPr>
        <p:spPr>
          <a:xfrm rot="16200000">
            <a:off x="6834188" y="1306512"/>
            <a:ext cx="292100" cy="276225"/>
          </a:xfrm>
          <a:prstGeom prst="down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273" y="3832221"/>
            <a:ext cx="1691618" cy="1688519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>
              <a:rot lat="18600000" lon="2400000" rev="19200000"/>
            </a:camera>
            <a:lightRig rig="threePt" dir="t"/>
          </a:scene3d>
        </p:spPr>
      </p:pic>
      <p:sp>
        <p:nvSpPr>
          <p:cNvPr id="63" name="Down Arrow 62"/>
          <p:cNvSpPr/>
          <p:nvPr/>
        </p:nvSpPr>
        <p:spPr>
          <a:xfrm rot="10800000">
            <a:off x="4101511" y="2797998"/>
            <a:ext cx="293687" cy="1392237"/>
          </a:xfrm>
          <a:prstGeom prst="down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8580438" y="2355850"/>
            <a:ext cx="293687" cy="1585913"/>
          </a:xfrm>
          <a:prstGeom prst="down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Down Arrow 64"/>
          <p:cNvSpPr/>
          <p:nvPr/>
        </p:nvSpPr>
        <p:spPr>
          <a:xfrm rot="5400000">
            <a:off x="5871369" y="3863182"/>
            <a:ext cx="292100" cy="1223962"/>
          </a:xfrm>
          <a:prstGeom prst="down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79" name="TextBox 65"/>
          <p:cNvSpPr txBox="1">
            <a:spLocks noChangeArrowheads="1"/>
          </p:cNvSpPr>
          <p:nvPr/>
        </p:nvSpPr>
        <p:spPr bwMode="auto">
          <a:xfrm>
            <a:off x="4916488" y="4676775"/>
            <a:ext cx="2163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Restoration &amp; </a:t>
            </a:r>
            <a:br>
              <a:rPr lang="en-US" altLang="en-US" sz="2000">
                <a:solidFill>
                  <a:schemeClr val="bg1"/>
                </a:solidFill>
              </a:rPr>
            </a:br>
            <a:r>
              <a:rPr lang="en-US" altLang="en-US" sz="2000">
                <a:solidFill>
                  <a:schemeClr val="bg1"/>
                </a:solidFill>
              </a:rPr>
              <a:t>Interdependency </a:t>
            </a:r>
          </a:p>
          <a:p>
            <a:pPr algn="ctr"/>
            <a:r>
              <a:rPr lang="en-US" altLang="en-US" sz="200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76" name="Down Arrow 75"/>
          <p:cNvSpPr/>
          <p:nvPr/>
        </p:nvSpPr>
        <p:spPr>
          <a:xfrm rot="5400000">
            <a:off x="2793207" y="4004469"/>
            <a:ext cx="292100" cy="636587"/>
          </a:xfrm>
          <a:prstGeom prst="down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400050" y="6003925"/>
            <a:ext cx="292100" cy="520700"/>
          </a:xfrm>
          <a:prstGeom prst="down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82" name="TextBox 77"/>
          <p:cNvSpPr txBox="1">
            <a:spLocks noChangeArrowheads="1"/>
          </p:cNvSpPr>
          <p:nvPr/>
        </p:nvSpPr>
        <p:spPr bwMode="auto">
          <a:xfrm>
            <a:off x="6965950" y="2728913"/>
            <a:ext cx="16795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Intra-network</a:t>
            </a:r>
          </a:p>
          <a:p>
            <a:pPr algn="ctr"/>
            <a:r>
              <a:rPr lang="en-US" altLang="en-US" sz="2000">
                <a:solidFill>
                  <a:schemeClr val="bg1"/>
                </a:solidFill>
              </a:rPr>
              <a:t>Dependency</a:t>
            </a:r>
          </a:p>
        </p:txBody>
      </p:sp>
      <p:sp>
        <p:nvSpPr>
          <p:cNvPr id="23583" name="Rectangle 44"/>
          <p:cNvSpPr>
            <a:spLocks noChangeArrowheads="1"/>
          </p:cNvSpPr>
          <p:nvPr/>
        </p:nvSpPr>
        <p:spPr bwMode="auto">
          <a:xfrm>
            <a:off x="801688" y="4221163"/>
            <a:ext cx="60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</a:t>
            </a:r>
            <a:r>
              <a:rPr lang="en-US" altLang="en-US" baseline="-25000"/>
              <a:t>0</a:t>
            </a:r>
            <a:endParaRPr lang="en-US" altLang="en-US"/>
          </a:p>
        </p:txBody>
      </p:sp>
      <p:sp>
        <p:nvSpPr>
          <p:cNvPr id="23584" name="Rectangle 46"/>
          <p:cNvSpPr>
            <a:spLocks noChangeArrowheads="1"/>
          </p:cNvSpPr>
          <p:nvPr/>
        </p:nvSpPr>
        <p:spPr bwMode="auto">
          <a:xfrm>
            <a:off x="804863" y="4491038"/>
            <a:ext cx="60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</a:t>
            </a:r>
            <a:r>
              <a:rPr lang="en-US" altLang="en-US" baseline="-25000"/>
              <a:t>+7</a:t>
            </a:r>
            <a:endParaRPr lang="en-US" altLang="en-US"/>
          </a:p>
        </p:txBody>
      </p:sp>
      <p:sp>
        <p:nvSpPr>
          <p:cNvPr id="23585" name="Rectangle 47"/>
          <p:cNvSpPr>
            <a:spLocks noChangeArrowheads="1"/>
          </p:cNvSpPr>
          <p:nvPr/>
        </p:nvSpPr>
        <p:spPr bwMode="auto">
          <a:xfrm>
            <a:off x="822325" y="4806950"/>
            <a:ext cx="606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</a:t>
            </a:r>
            <a:r>
              <a:rPr lang="en-US" altLang="en-US" baseline="-25000"/>
              <a:t>+30</a:t>
            </a:r>
            <a:endParaRPr lang="en-US" alt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5" y="4262657"/>
            <a:ext cx="1456270" cy="1334099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>
              <a:rot lat="18600000" lon="2400000" rev="19199999"/>
            </a:camera>
            <a:lightRig rig="threePt" dir="t"/>
          </a:scene3d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3" y="3904427"/>
            <a:ext cx="1456270" cy="1334099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>
              <a:rot lat="18600000" lon="2400000" rev="19199999"/>
            </a:camera>
            <a:lightRig rig="threePt" dir="t"/>
          </a:scene3d>
        </p:spPr>
      </p:pic>
      <p:sp>
        <p:nvSpPr>
          <p:cNvPr id="23588" name="Rectangle 78"/>
          <p:cNvSpPr>
            <a:spLocks noChangeArrowheads="1"/>
          </p:cNvSpPr>
          <p:nvPr/>
        </p:nvSpPr>
        <p:spPr bwMode="auto">
          <a:xfrm>
            <a:off x="2138363" y="4205288"/>
            <a:ext cx="60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T</a:t>
            </a:r>
            <a:r>
              <a:rPr lang="en-US" altLang="en-US" sz="2000" baseline="-25000">
                <a:solidFill>
                  <a:schemeClr val="bg1"/>
                </a:solidFill>
              </a:rPr>
              <a:t>0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3589" name="Rectangle 79"/>
          <p:cNvSpPr>
            <a:spLocks noChangeArrowheads="1"/>
          </p:cNvSpPr>
          <p:nvPr/>
        </p:nvSpPr>
        <p:spPr bwMode="auto">
          <a:xfrm>
            <a:off x="2144713" y="4546600"/>
            <a:ext cx="608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T</a:t>
            </a:r>
            <a:r>
              <a:rPr lang="en-US" altLang="en-US" sz="2000" baseline="-25000">
                <a:solidFill>
                  <a:schemeClr val="bg1"/>
                </a:solidFill>
              </a:rPr>
              <a:t>+7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3590" name="Rectangle 80"/>
          <p:cNvSpPr>
            <a:spLocks noChangeArrowheads="1"/>
          </p:cNvSpPr>
          <p:nvPr/>
        </p:nvSpPr>
        <p:spPr bwMode="auto">
          <a:xfrm>
            <a:off x="2151063" y="4889500"/>
            <a:ext cx="1187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T</a:t>
            </a:r>
            <a:r>
              <a:rPr lang="en-US" altLang="en-US" sz="2000" baseline="-25000">
                <a:solidFill>
                  <a:schemeClr val="bg1"/>
                </a:solidFill>
              </a:rPr>
              <a:t>+30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3591" name="Rectangle 82"/>
          <p:cNvSpPr>
            <a:spLocks noChangeArrowheads="1"/>
          </p:cNvSpPr>
          <p:nvPr/>
        </p:nvSpPr>
        <p:spPr bwMode="auto">
          <a:xfrm>
            <a:off x="2160588" y="5256213"/>
            <a:ext cx="1249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T</a:t>
            </a:r>
            <a:r>
              <a:rPr lang="en-US" altLang="en-US" sz="2000" baseline="-25000">
                <a:solidFill>
                  <a:schemeClr val="bg1"/>
                </a:solidFill>
              </a:rPr>
              <a:t>+90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3592" name="TextBox 7"/>
          <p:cNvSpPr txBox="1">
            <a:spLocks noChangeArrowheads="1"/>
          </p:cNvSpPr>
          <p:nvPr/>
        </p:nvSpPr>
        <p:spPr bwMode="auto">
          <a:xfrm>
            <a:off x="1773503" y="5644645"/>
            <a:ext cx="3324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NZ" altLang="en-US" sz="2000" i="1" dirty="0">
                <a:solidFill>
                  <a:srgbClr val="FFFF00"/>
                </a:solidFill>
              </a:rPr>
              <a:t>Assess social &amp; </a:t>
            </a:r>
            <a:br>
              <a:rPr lang="en-NZ" altLang="en-US" sz="2000" i="1" dirty="0">
                <a:solidFill>
                  <a:srgbClr val="FFFF00"/>
                </a:solidFill>
              </a:rPr>
            </a:br>
            <a:r>
              <a:rPr lang="en-NZ" altLang="en-US" sz="2000" i="1" dirty="0">
                <a:solidFill>
                  <a:srgbClr val="FFFF00"/>
                </a:solidFill>
              </a:rPr>
              <a:t>economic impacts = MERIT</a:t>
            </a:r>
          </a:p>
        </p:txBody>
      </p:sp>
      <p:sp>
        <p:nvSpPr>
          <p:cNvPr id="23593" name="TextBox 8"/>
          <p:cNvSpPr txBox="1">
            <a:spLocks noChangeArrowheads="1"/>
          </p:cNvSpPr>
          <p:nvPr/>
        </p:nvSpPr>
        <p:spPr bwMode="auto">
          <a:xfrm>
            <a:off x="4376738" y="2787650"/>
            <a:ext cx="24034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NZ" altLang="en-US" sz="2800">
                <a:solidFill>
                  <a:srgbClr val="FFFF00"/>
                </a:solidFill>
              </a:rPr>
              <a:t>Invest in </a:t>
            </a:r>
            <a:br>
              <a:rPr lang="en-NZ" altLang="en-US" sz="2800">
                <a:solidFill>
                  <a:srgbClr val="FFFF00"/>
                </a:solidFill>
              </a:rPr>
            </a:br>
            <a:r>
              <a:rPr lang="en-NZ" altLang="en-US" sz="2800">
                <a:solidFill>
                  <a:srgbClr val="FFFF00"/>
                </a:solidFill>
              </a:rPr>
              <a:t>Infrastructure </a:t>
            </a:r>
            <a:br>
              <a:rPr lang="en-NZ" altLang="en-US" sz="2800">
                <a:solidFill>
                  <a:srgbClr val="FFFF00"/>
                </a:solidFill>
              </a:rPr>
            </a:br>
            <a:r>
              <a:rPr lang="en-NZ" altLang="en-US" sz="2800">
                <a:solidFill>
                  <a:srgbClr val="FFFF00"/>
                </a:solidFill>
              </a:rPr>
              <a:t>upgrade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7503" y="297644"/>
            <a:ext cx="9036497" cy="245749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3636502" y="-37934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i="1" dirty="0">
                <a:solidFill>
                  <a:srgbClr val="FFFF00"/>
                </a:solidFill>
              </a:rPr>
              <a:t>RISKSCAPE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04B6B2-6BC8-44C0-BA49-8CC6EEEEC44F}"/>
              </a:ext>
            </a:extLst>
          </p:cNvPr>
          <p:cNvSpPr txBox="1"/>
          <p:nvPr/>
        </p:nvSpPr>
        <p:spPr>
          <a:xfrm>
            <a:off x="5527366" y="5761043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>
                <a:solidFill>
                  <a:srgbClr val="FFFF00"/>
                </a:solidFill>
              </a:rPr>
              <a:t>GNS Science tools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09EBDE-B277-47EC-B1D4-86EC77896ADE}"/>
              </a:ext>
            </a:extLst>
          </p:cNvPr>
          <p:cNvSpPr/>
          <p:nvPr/>
        </p:nvSpPr>
        <p:spPr>
          <a:xfrm>
            <a:off x="5564849" y="5765211"/>
            <a:ext cx="3107003" cy="584639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77764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23528" y="123480"/>
            <a:ext cx="3599631" cy="692696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National Direction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0241" y="1052736"/>
            <a:ext cx="9073008" cy="5689302"/>
          </a:xfrm>
        </p:spPr>
        <p:txBody>
          <a:bodyPr/>
          <a:lstStyle/>
          <a:p>
            <a:pPr lvl="1"/>
            <a:r>
              <a:rPr lang="en-NZ" b="0" dirty="0"/>
              <a:t>Increase resilience of New Zealand to natural hazards </a:t>
            </a:r>
          </a:p>
          <a:p>
            <a:pPr lvl="1"/>
            <a:r>
              <a:rPr lang="en-NZ" b="0" dirty="0"/>
              <a:t>National CDEM Strategy Vision: “Resilient New Zealand – communities understanding and managing their hazards”</a:t>
            </a:r>
          </a:p>
          <a:p>
            <a:pPr lvl="2"/>
            <a:r>
              <a:rPr lang="en-NZ" b="0" dirty="0"/>
              <a:t>Building a culture of resilience</a:t>
            </a:r>
          </a:p>
          <a:p>
            <a:pPr lvl="2"/>
            <a:r>
              <a:rPr lang="en-NZ" b="0" dirty="0"/>
              <a:t>Improve understanding of risk to enable better risk-informed decision-making</a:t>
            </a:r>
          </a:p>
          <a:p>
            <a:pPr lvl="2"/>
            <a:r>
              <a:rPr lang="en-NZ" b="0" dirty="0"/>
              <a:t>Reduce existing risk and minimise creation of new risk</a:t>
            </a:r>
          </a:p>
          <a:p>
            <a:pPr lvl="2"/>
            <a:r>
              <a:rPr lang="en-NZ" b="0" dirty="0"/>
              <a:t>Strengthen resilience, both planned and adaptive</a:t>
            </a:r>
          </a:p>
          <a:p>
            <a:pPr lvl="1"/>
            <a:r>
              <a:rPr lang="en-NZ" b="0" dirty="0"/>
              <a:t>Sendai Framework</a:t>
            </a:r>
          </a:p>
          <a:p>
            <a:pPr lvl="1"/>
            <a:r>
              <a:rPr lang="en-NZ" b="0" dirty="0"/>
              <a:t>Paris Agreement</a:t>
            </a:r>
          </a:p>
          <a:p>
            <a:pPr lvl="1"/>
            <a:r>
              <a:rPr lang="en-NZ" b="0" dirty="0"/>
              <a:t>SDG’s</a:t>
            </a:r>
          </a:p>
          <a:p>
            <a:pPr lvl="2"/>
            <a:endParaRPr lang="en-NZ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B78F20-F98D-4794-86DE-A1DBD4687075}"/>
              </a:ext>
            </a:extLst>
          </p:cNvPr>
          <p:cNvSpPr/>
          <p:nvPr/>
        </p:nvSpPr>
        <p:spPr>
          <a:xfrm>
            <a:off x="171453" y="3942810"/>
            <a:ext cx="8745694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 </a:t>
            </a:r>
            <a:r>
              <a:rPr lang="en-NZ" sz="2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What has GEM done well and what could GEM do better?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NZ" sz="2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Addressed challenges of global standards, developed 21</a:t>
            </a:r>
            <a:r>
              <a:rPr lang="en-NZ" sz="2000" i="1" baseline="30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NZ" sz="2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century software, created global forum for 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127347-9536-4B50-8408-5B6F5BBE54CD}"/>
              </a:ext>
            </a:extLst>
          </p:cNvPr>
          <p:cNvSpPr txBox="1"/>
          <p:nvPr/>
        </p:nvSpPr>
        <p:spPr>
          <a:xfrm>
            <a:off x="251520" y="107921"/>
            <a:ext cx="4055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GEM – going forward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7459CD-1B75-477C-B824-65CBB8CBEEC3}"/>
              </a:ext>
            </a:extLst>
          </p:cNvPr>
          <p:cNvSpPr txBox="1"/>
          <p:nvPr/>
        </p:nvSpPr>
        <p:spPr>
          <a:xfrm>
            <a:off x="179513" y="764704"/>
            <a:ext cx="88355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mbria" panose="02040503050406030204" pitchFamily="18" charset="0"/>
              </a:rPr>
              <a:t>How has NZ used GEM products and expertise? </a:t>
            </a:r>
          </a:p>
          <a:p>
            <a:r>
              <a:rPr lang="en-NZ" sz="2000" i="1" dirty="0" err="1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mbria" panose="02040503050406030204" pitchFamily="18" charset="0"/>
              </a:rPr>
              <a:t>OpenQuake</a:t>
            </a:r>
            <a:r>
              <a:rPr lang="en-NZ" sz="20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mbria" panose="02040503050406030204" pitchFamily="18" charset="0"/>
              </a:rPr>
              <a:t>, discussion on risk, construction of asset databases and fragility functions, an open community of like-minded researchers and practitioners, enabled frequent engagement with reinsurers, reformatting fault data in GEM Faulted Earth framework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72995F-42A6-4C28-80B4-99191BA94A57}"/>
              </a:ext>
            </a:extLst>
          </p:cNvPr>
          <p:cNvSpPr/>
          <p:nvPr/>
        </p:nvSpPr>
        <p:spPr>
          <a:xfrm>
            <a:off x="159798" y="2577042"/>
            <a:ext cx="8712968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mbria" panose="02040503050406030204" pitchFamily="18" charset="0"/>
              </a:rPr>
              <a:t>What research, products and services would be of greatest value to NZ in the</a:t>
            </a:r>
            <a:r>
              <a:rPr lang="en-NZ" sz="24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24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mbria" panose="02040503050406030204" pitchFamily="18" charset="0"/>
              </a:rPr>
              <a:t>future?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NZ" sz="20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mbria" panose="02040503050406030204" pitchFamily="18" charset="0"/>
              </a:rPr>
              <a:t>Seamless hazard and risk software, integration of social vulnerability in risk </a:t>
            </a:r>
            <a:endParaRPr lang="en-NZ" sz="2000" i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FD2E8C-3AE7-4B4C-90CA-6421DE8820B0}"/>
              </a:ext>
            </a:extLst>
          </p:cNvPr>
          <p:cNvSpPr/>
          <p:nvPr/>
        </p:nvSpPr>
        <p:spPr>
          <a:xfrm>
            <a:off x="179512" y="764705"/>
            <a:ext cx="8856984" cy="17004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3B1EE9-DEDF-4877-A563-C47C19FEC2D0}"/>
              </a:ext>
            </a:extLst>
          </p:cNvPr>
          <p:cNvSpPr/>
          <p:nvPr/>
        </p:nvSpPr>
        <p:spPr>
          <a:xfrm>
            <a:off x="179512" y="2593368"/>
            <a:ext cx="8856984" cy="12137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C85D3B-2B75-4B47-85FA-43669A9F5959}"/>
              </a:ext>
            </a:extLst>
          </p:cNvPr>
          <p:cNvSpPr/>
          <p:nvPr/>
        </p:nvSpPr>
        <p:spPr>
          <a:xfrm>
            <a:off x="158049" y="3960879"/>
            <a:ext cx="8856984" cy="1128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D1B0696-09EE-4817-92F6-1E9B0E6E5E6B}"/>
              </a:ext>
            </a:extLst>
          </p:cNvPr>
          <p:cNvSpPr/>
          <p:nvPr/>
        </p:nvSpPr>
        <p:spPr>
          <a:xfrm>
            <a:off x="158049" y="5181259"/>
            <a:ext cx="8856984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NZ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What is the demand for GEM's hazard and risk products for emergency management applications?</a:t>
            </a:r>
            <a:r>
              <a:rPr lang="en-NZ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NZ" sz="2000" i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Potentially (with some partner countries), needs to be arranged in advance</a:t>
            </a:r>
            <a:endParaRPr lang="en-NZ" sz="2000" i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3EEABD7-C171-4971-95A3-47E59346F3A7}"/>
              </a:ext>
            </a:extLst>
          </p:cNvPr>
          <p:cNvSpPr/>
          <p:nvPr/>
        </p:nvSpPr>
        <p:spPr>
          <a:xfrm>
            <a:off x="158049" y="5230146"/>
            <a:ext cx="8856984" cy="11631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060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7" grpId="0" animBg="1"/>
      <p:bldP spid="8" grpId="0" animBg="1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940223-8611-4B05-BE75-9D490DDC01C5}"/>
              </a:ext>
            </a:extLst>
          </p:cNvPr>
          <p:cNvSpPr/>
          <p:nvPr/>
        </p:nvSpPr>
        <p:spPr>
          <a:xfrm>
            <a:off x="251520" y="616906"/>
            <a:ext cx="8712968" cy="1973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NZ" sz="2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What are the key scientific questions that GEM should be addressing in the next implementation?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NZ" sz="20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Hazard in fast developing economies of central America, SE Asia, China, south Asia, secondary perils of earthquake, indirect social and economic impacts, infrastructure vulnerability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78DC6C-2FC2-4428-BE54-7250598D3B2C}"/>
              </a:ext>
            </a:extLst>
          </p:cNvPr>
          <p:cNvSpPr/>
          <p:nvPr/>
        </p:nvSpPr>
        <p:spPr>
          <a:xfrm>
            <a:off x="196591" y="2713009"/>
            <a:ext cx="8880339" cy="1973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2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What role should GEM play in supporting Sendai goals, such as in capacity building, modelling and risk monitoring?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NZ" sz="20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Sendai (+ SDG’s + COP21) represent the major global environmental and natural hazards initiatives of our time; engagement in these global goals is relevant and strategic. What does this look like for GEM?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A0DE86-6D84-4C78-A27A-FA2649BEA0C3}"/>
              </a:ext>
            </a:extLst>
          </p:cNvPr>
          <p:cNvSpPr/>
          <p:nvPr/>
        </p:nvSpPr>
        <p:spPr>
          <a:xfrm>
            <a:off x="228165" y="4797152"/>
            <a:ext cx="8736323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What opportunities for GEM to contribute to research and applications in resilience, multi-hazard risk, other?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NZ" sz="20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secondary perils of earthquake are a necessity, then collaboration with other global initiatives – flood, climate change, </a:t>
            </a:r>
            <a:r>
              <a:rPr lang="en-NZ" sz="2000" i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Natech</a:t>
            </a:r>
            <a:r>
              <a:rPr lang="en-NZ" sz="20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etc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A18B51-FA8B-419B-95FA-CD5D946B337D}"/>
              </a:ext>
            </a:extLst>
          </p:cNvPr>
          <p:cNvSpPr/>
          <p:nvPr/>
        </p:nvSpPr>
        <p:spPr>
          <a:xfrm>
            <a:off x="170721" y="29614"/>
            <a:ext cx="5444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GEM – going forward (</a:t>
            </a:r>
            <a:r>
              <a:rPr lang="en-NZ" sz="3200" i="1" dirty="0" err="1">
                <a:solidFill>
                  <a:schemeClr val="bg1"/>
                </a:solidFill>
              </a:rPr>
              <a:t>contd</a:t>
            </a:r>
            <a:r>
              <a:rPr lang="en-NZ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EDC9AC-7C24-444D-8A94-A9994AB22E92}"/>
              </a:ext>
            </a:extLst>
          </p:cNvPr>
          <p:cNvSpPr/>
          <p:nvPr/>
        </p:nvSpPr>
        <p:spPr>
          <a:xfrm>
            <a:off x="179512" y="610991"/>
            <a:ext cx="8856984" cy="1973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702E27-D45F-408A-B312-2F2D6F2012F6}"/>
              </a:ext>
            </a:extLst>
          </p:cNvPr>
          <p:cNvSpPr/>
          <p:nvPr/>
        </p:nvSpPr>
        <p:spPr>
          <a:xfrm>
            <a:off x="168773" y="2707094"/>
            <a:ext cx="8856984" cy="1973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A8CAE19-F000-4C7B-8DF1-F3095FE6567B}"/>
              </a:ext>
            </a:extLst>
          </p:cNvPr>
          <p:cNvSpPr/>
          <p:nvPr/>
        </p:nvSpPr>
        <p:spPr>
          <a:xfrm>
            <a:off x="179512" y="4797282"/>
            <a:ext cx="8856984" cy="17534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319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8B7D92-3BD4-427F-950B-520B185101BA}"/>
              </a:ext>
            </a:extLst>
          </p:cNvPr>
          <p:cNvSpPr txBox="1"/>
          <p:nvPr/>
        </p:nvSpPr>
        <p:spPr>
          <a:xfrm>
            <a:off x="107504" y="404664"/>
            <a:ext cx="878497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Final Thoughts</a:t>
            </a:r>
          </a:p>
          <a:p>
            <a:endParaRPr lang="en-NZ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 i="1" dirty="0">
                <a:solidFill>
                  <a:schemeClr val="bg1"/>
                </a:solidFill>
              </a:rPr>
              <a:t>New Zealand, supported by GNS Science, engages with GEM to access a global community of researchers, tools, and presents another engagement opportunity with insurers and reinsurers to further DRM and DRR in our national interest</a:t>
            </a:r>
          </a:p>
          <a:p>
            <a:endParaRPr lang="en-NZ" sz="2000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 i="1" dirty="0">
                <a:solidFill>
                  <a:schemeClr val="bg1"/>
                </a:solidFill>
              </a:rPr>
              <a:t>GNS Science furthers its regional and global corporate responsibilities by joining forces with GEM as one mechanism for greater reach and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000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 i="1" dirty="0">
                <a:solidFill>
                  <a:schemeClr val="bg1"/>
                </a:solidFill>
              </a:rPr>
              <a:t>GNS Science remains committed to GEM as an avenue for uptake of our experience and expertise in earthquake research and disaster risk management that can be utilised regionally and globally  </a:t>
            </a:r>
          </a:p>
        </p:txBody>
      </p:sp>
    </p:spTree>
    <p:extLst>
      <p:ext uri="{BB962C8B-B14F-4D97-AF65-F5344CB8AC3E}">
        <p14:creationId xmlns:p14="http://schemas.microsoft.com/office/powerpoint/2010/main" val="310895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27FBD9-F332-4FEB-A81B-DC276F31E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44" y="908720"/>
            <a:ext cx="9171447" cy="5691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0E5BB5-FE24-45B0-9138-DE7650774264}"/>
              </a:ext>
            </a:extLst>
          </p:cNvPr>
          <p:cNvSpPr txBox="1"/>
          <p:nvPr/>
        </p:nvSpPr>
        <p:spPr>
          <a:xfrm>
            <a:off x="125581" y="139279"/>
            <a:ext cx="8794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Potsdam 2006 – global science forum of OECD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941F62-BE46-4FDD-8990-FD424631DDF4}"/>
              </a:ext>
            </a:extLst>
          </p:cNvPr>
          <p:cNvSpPr txBox="1"/>
          <p:nvPr/>
        </p:nvSpPr>
        <p:spPr>
          <a:xfrm>
            <a:off x="4283968" y="20608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Berryman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EB79D0-3630-41C8-A474-DCA5B80A1E8C}"/>
              </a:ext>
            </a:extLst>
          </p:cNvPr>
          <p:cNvSpPr txBox="1"/>
          <p:nvPr/>
        </p:nvSpPr>
        <p:spPr>
          <a:xfrm>
            <a:off x="2958462" y="3754281"/>
            <a:ext cx="70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Wald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35A734-2132-4B67-9DC4-C88725F2F8D0}"/>
              </a:ext>
            </a:extLst>
          </p:cNvPr>
          <p:cNvSpPr txBox="1"/>
          <p:nvPr/>
        </p:nvSpPr>
        <p:spPr>
          <a:xfrm>
            <a:off x="3499312" y="402415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Giardini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09DC1C-1EDC-406A-91D6-F026C384237A}"/>
              </a:ext>
            </a:extLst>
          </p:cNvPr>
          <p:cNvSpPr txBox="1"/>
          <p:nvPr/>
        </p:nvSpPr>
        <p:spPr>
          <a:xfrm>
            <a:off x="5004048" y="358230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Zschau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B4A241-8FBD-473F-AB48-458C92AF3BA9}"/>
              </a:ext>
            </a:extLst>
          </p:cNvPr>
          <p:cNvSpPr txBox="1"/>
          <p:nvPr/>
        </p:nvSpPr>
        <p:spPr>
          <a:xfrm>
            <a:off x="5580112" y="187618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Lindholm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976A99-B458-4FC3-A633-2DD564D1C300}"/>
              </a:ext>
            </a:extLst>
          </p:cNvPr>
          <p:cNvSpPr/>
          <p:nvPr/>
        </p:nvSpPr>
        <p:spPr>
          <a:xfrm>
            <a:off x="1868322" y="375428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 err="1">
                <a:solidFill>
                  <a:schemeClr val="bg1"/>
                </a:solidFill>
              </a:rPr>
              <a:t>Wiemer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0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4FDB04-1381-4232-BA61-19A53F03E479}"/>
              </a:ext>
            </a:extLst>
          </p:cNvPr>
          <p:cNvSpPr txBox="1"/>
          <p:nvPr/>
        </p:nvSpPr>
        <p:spPr>
          <a:xfrm>
            <a:off x="265022" y="260648"/>
            <a:ext cx="3191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GEM key events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4815C59-EF4C-4502-9EFA-AB3B65173828}"/>
              </a:ext>
            </a:extLst>
          </p:cNvPr>
          <p:cNvSpPr/>
          <p:nvPr/>
        </p:nvSpPr>
        <p:spPr>
          <a:xfrm>
            <a:off x="179512" y="980728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Potsdam Workshop (2006) recommendation was the creation of an international “Global Earthquake Risk Map” initiative.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In 2007 an international Steering Committee was set up to prepare detailed documents for establishing the Global Earthquake Model (GEM) as an international public/private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In February 2008, a third workshop was held in Paris with the objective of finalizing the GEM Business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On 14-16 June 2008, a strategic planning meeting was held in Zurich to present GEM to the global professional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In November 2008, EUCENTRE in Pavia, Italy, was selected by the interim Governing Board as the host institution for the GEM Secretariat.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On 9 March 2009, the GEM Foundation, a non-profit organisation, was incorporated and became a legal entity.</a:t>
            </a:r>
          </a:p>
        </p:txBody>
      </p:sp>
    </p:spTree>
    <p:extLst>
      <p:ext uri="{BB962C8B-B14F-4D97-AF65-F5344CB8AC3E}">
        <p14:creationId xmlns:p14="http://schemas.microsoft.com/office/powerpoint/2010/main" val="305411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4FDB04-1381-4232-BA61-19A53F03E479}"/>
              </a:ext>
            </a:extLst>
          </p:cNvPr>
          <p:cNvSpPr txBox="1"/>
          <p:nvPr/>
        </p:nvSpPr>
        <p:spPr>
          <a:xfrm>
            <a:off x="265022" y="260648"/>
            <a:ext cx="3191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GEM key events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4815C59-EF4C-4502-9EFA-AB3B65173828}"/>
              </a:ext>
            </a:extLst>
          </p:cNvPr>
          <p:cNvSpPr/>
          <p:nvPr/>
        </p:nvSpPr>
        <p:spPr>
          <a:xfrm>
            <a:off x="179512" y="980728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Potsdam Workshop (2006) recommendation was the creation of an international “Global Earthquake Risk Map” initiative.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In 2007 an international Steering Committee was set up to prepare detailed documents for establishing the Global Earthquake Model (GEM) as an international public/private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In February 2008, a third workshop was held in Paris with the objective of finalizing the GEM Business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On 14-16 June 2008, a strategic planning meeting was held in Zurich to present GEM to the global professional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In November 2008, EUCENTRE in Pavia, Italy, was selected by the interim Governing Board as the host institution for the GEM Secretariat.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</a:rPr>
              <a:t>On 9 March 2009, the GEM Foundation, a non-profit organisation, was incorporated and became a legal entity.</a:t>
            </a:r>
          </a:p>
        </p:txBody>
      </p:sp>
      <p:pic>
        <p:nvPicPr>
          <p:cNvPr id="4" name="Picture 5" descr="C:\Users\srlnkrb\AppData\Local\Microsoft\Windows\Temporary Internet Files\Content.IE5\4JR9D358\strategically-managing-your-insurance-program-13-638[1].jpg">
            <a:extLst>
              <a:ext uri="{FF2B5EF4-FFF2-40B4-BE49-F238E27FC236}">
                <a16:creationId xmlns:a16="http://schemas.microsoft.com/office/drawing/2014/main" xmlns="" id="{8B54707F-57B7-467B-9A17-D678A4F4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504" y="1844823"/>
            <a:ext cx="5179116" cy="421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974317-C383-43F7-BD50-BA01675A1C5E}"/>
              </a:ext>
            </a:extLst>
          </p:cNvPr>
          <p:cNvSpPr/>
          <p:nvPr/>
        </p:nvSpPr>
        <p:spPr>
          <a:xfrm>
            <a:off x="0" y="1844824"/>
            <a:ext cx="3923928" cy="421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837A93E8-F338-4E28-A3A6-A96402F72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060848"/>
            <a:ext cx="34195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2400" b="0" dirty="0">
                <a:solidFill>
                  <a:schemeClr val="tx1"/>
                </a:solidFill>
              </a:rPr>
              <a:t>How to manage the risk</a:t>
            </a:r>
            <a:br>
              <a:rPr lang="en-NZ" altLang="en-US" sz="2400" b="0" dirty="0">
                <a:solidFill>
                  <a:schemeClr val="tx1"/>
                </a:solidFill>
              </a:rPr>
            </a:br>
            <a:r>
              <a:rPr lang="en-NZ" altLang="en-US" sz="2400" b="0" dirty="0">
                <a:solidFill>
                  <a:schemeClr val="tx1"/>
                </a:solidFill>
              </a:rPr>
              <a:t> appropriately?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0B251B7D-D3B1-4672-A6ED-219D04E51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083853"/>
            <a:ext cx="457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NZ" altLang="en-US" sz="2000" b="0" dirty="0">
                <a:solidFill>
                  <a:schemeClr val="tx1"/>
                </a:solidFill>
              </a:rPr>
              <a:t>Evidence-based decision </a:t>
            </a:r>
            <a:br>
              <a:rPr lang="en-NZ" altLang="en-US" sz="2000" b="0" dirty="0">
                <a:solidFill>
                  <a:schemeClr val="tx1"/>
                </a:solidFill>
              </a:rPr>
            </a:br>
            <a:r>
              <a:rPr lang="en-NZ" altLang="en-US" sz="2000" b="0" dirty="0">
                <a:solidFill>
                  <a:schemeClr val="tx1"/>
                </a:solidFill>
              </a:rPr>
              <a:t>support tools</a:t>
            </a:r>
          </a:p>
          <a:p>
            <a:pPr eaLnBrk="1" hangingPunct="1">
              <a:spcBef>
                <a:spcPct val="0"/>
              </a:spcBef>
            </a:pPr>
            <a:r>
              <a:rPr lang="en-NZ" altLang="en-US" sz="2000" b="0" dirty="0">
                <a:solidFill>
                  <a:schemeClr val="tx1"/>
                </a:solidFill>
              </a:rPr>
              <a:t>Impact models and alternate recovery scenarios </a:t>
            </a:r>
            <a:br>
              <a:rPr lang="en-NZ" altLang="en-US" sz="2000" b="0" dirty="0">
                <a:solidFill>
                  <a:schemeClr val="tx1"/>
                </a:solidFill>
              </a:rPr>
            </a:br>
            <a:r>
              <a:rPr lang="en-NZ" altLang="en-US" sz="2000" b="0" dirty="0">
                <a:solidFill>
                  <a:schemeClr val="tx1"/>
                </a:solidFill>
              </a:rPr>
              <a:t>depending on mitigation</a:t>
            </a:r>
          </a:p>
          <a:p>
            <a:pPr eaLnBrk="1" hangingPunct="1">
              <a:spcBef>
                <a:spcPct val="0"/>
              </a:spcBef>
            </a:pPr>
            <a:r>
              <a:rPr lang="en-NZ" altLang="en-US" sz="2000" b="0" dirty="0">
                <a:solidFill>
                  <a:schemeClr val="tx1"/>
                </a:solidFill>
              </a:rPr>
              <a:t>Balance treatment between </a:t>
            </a:r>
            <a:br>
              <a:rPr lang="en-NZ" altLang="en-US" sz="2000" b="0" dirty="0">
                <a:solidFill>
                  <a:schemeClr val="tx1"/>
                </a:solidFill>
              </a:rPr>
            </a:br>
            <a:r>
              <a:rPr lang="en-NZ" altLang="en-US" sz="2000" b="0" dirty="0">
                <a:solidFill>
                  <a:schemeClr val="tx1"/>
                </a:solidFill>
              </a:rPr>
              <a:t>accept, reduce, avoid, </a:t>
            </a:r>
            <a:br>
              <a:rPr lang="en-NZ" altLang="en-US" sz="2000" b="0" dirty="0">
                <a:solidFill>
                  <a:schemeClr val="tx1"/>
                </a:solidFill>
              </a:rPr>
            </a:br>
            <a:r>
              <a:rPr lang="en-NZ" altLang="en-US" sz="2000" b="0" dirty="0">
                <a:solidFill>
                  <a:schemeClr val="tx1"/>
                </a:solidFill>
              </a:rPr>
              <a:t>transfer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2B34B7B-5BA6-46FA-97B2-9A0583184F62}"/>
              </a:ext>
            </a:extLst>
          </p:cNvPr>
          <p:cNvCxnSpPr/>
          <p:nvPr/>
        </p:nvCxnSpPr>
        <p:spPr>
          <a:xfrm>
            <a:off x="3995936" y="1844823"/>
            <a:ext cx="0" cy="41044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39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 txBox="1">
            <a:spLocks noChangeArrowheads="1"/>
          </p:cNvSpPr>
          <p:nvPr/>
        </p:nvSpPr>
        <p:spPr bwMode="auto">
          <a:xfrm>
            <a:off x="-323850" y="114300"/>
            <a:ext cx="9720263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NZ" altLang="en-US" sz="2400" b="0"/>
              <a:t/>
            </a:r>
            <a:br>
              <a:rPr lang="en-NZ" altLang="en-US" sz="2400" b="0"/>
            </a:br>
            <a:endParaRPr lang="en-NZ" altLang="en-US" sz="2000" b="0"/>
          </a:p>
          <a:p>
            <a:pPr>
              <a:spcBef>
                <a:spcPct val="0"/>
              </a:spcBef>
              <a:buFontTx/>
              <a:buNone/>
            </a:pPr>
            <a:r>
              <a:rPr lang="en-NZ" altLang="en-US" sz="2400" b="0"/>
              <a:t>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en-US" sz="2400" b="0"/>
              <a:t>                  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NZ" altLang="en-US" sz="2400" b="0"/>
              <a:t> </a:t>
            </a:r>
          </a:p>
        </p:txBody>
      </p:sp>
      <p:pic>
        <p:nvPicPr>
          <p:cNvPr id="922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97" y="1828206"/>
            <a:ext cx="4926603" cy="47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AutoShape 11"/>
          <p:cNvSpPr>
            <a:spLocks noChangeArrowheads="1"/>
          </p:cNvSpPr>
          <p:nvPr/>
        </p:nvSpPr>
        <p:spPr bwMode="auto">
          <a:xfrm rot="1700861">
            <a:off x="6993644" y="3263950"/>
            <a:ext cx="320083" cy="574298"/>
          </a:xfrm>
          <a:prstGeom prst="flowChartMerge">
            <a:avLst/>
          </a:prstGeom>
          <a:noFill/>
          <a:ln w="19050">
            <a:solidFill>
              <a:srgbClr val="9629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indent="-285750">
              <a:spcBef>
                <a:spcPct val="20000"/>
              </a:spcBef>
              <a:buChar char="–"/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NZ" altLang="en-US" sz="1800" b="0">
              <a:solidFill>
                <a:schemeClr val="tx1"/>
              </a:solidFill>
            </a:endParaRPr>
          </a:p>
        </p:txBody>
      </p:sp>
      <p:sp>
        <p:nvSpPr>
          <p:cNvPr id="9226" name="Line 13"/>
          <p:cNvSpPr>
            <a:spLocks noChangeShapeType="1"/>
          </p:cNvSpPr>
          <p:nvPr/>
        </p:nvSpPr>
        <p:spPr bwMode="auto">
          <a:xfrm rot="383413">
            <a:off x="7279175" y="3034229"/>
            <a:ext cx="6669" cy="287149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/>
          </a:p>
        </p:txBody>
      </p:sp>
      <p:pic>
        <p:nvPicPr>
          <p:cNvPr id="9227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99" y="4792438"/>
            <a:ext cx="551038" cy="4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57" y="4366723"/>
            <a:ext cx="551038" cy="4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65" y="3561232"/>
            <a:ext cx="551038" cy="4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04" y="3986946"/>
            <a:ext cx="509713" cy="32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20" y="5992767"/>
            <a:ext cx="509713" cy="32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342" y="2396430"/>
            <a:ext cx="586936" cy="43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59" y="3689693"/>
            <a:ext cx="586936" cy="43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1" y="4572260"/>
            <a:ext cx="586936" cy="43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58" y="5530576"/>
            <a:ext cx="586936" cy="43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6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97" y="5104284"/>
            <a:ext cx="621595" cy="34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4" y="4366723"/>
            <a:ext cx="621595" cy="34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8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17" y="3911117"/>
            <a:ext cx="621595" cy="34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9" name="Picture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15" y="3291285"/>
            <a:ext cx="621595" cy="34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7504" y="740994"/>
            <a:ext cx="873027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NZ" sz="2400" dirty="0">
                <a:solidFill>
                  <a:schemeClr val="bg1"/>
                </a:solidFill>
              </a:rPr>
              <a:t>Almost the antipodes of Pavia – 35-47° south, 166-178° east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NZ" sz="24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9223" name="TextBox 3"/>
          <p:cNvSpPr txBox="1">
            <a:spLocks noChangeArrowheads="1"/>
          </p:cNvSpPr>
          <p:nvPr/>
        </p:nvSpPr>
        <p:spPr bwMode="auto">
          <a:xfrm>
            <a:off x="1182033" y="166470"/>
            <a:ext cx="6782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NZ" altLang="en-US" sz="2800" dirty="0">
                <a:solidFill>
                  <a:schemeClr val="bg1"/>
                </a:solidFill>
              </a:rPr>
              <a:t>Where are we: the New Zealand situation</a:t>
            </a:r>
          </a:p>
        </p:txBody>
      </p:sp>
      <p:pic>
        <p:nvPicPr>
          <p:cNvPr id="34" name="Picture 32">
            <a:extLst>
              <a:ext uri="{FF2B5EF4-FFF2-40B4-BE49-F238E27FC236}">
                <a16:creationId xmlns:a16="http://schemas.microsoft.com/office/drawing/2014/main" xmlns="" id="{A9954060-73C5-4215-8C8E-33D073031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70" y="3365038"/>
            <a:ext cx="423167" cy="37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2">
            <a:extLst>
              <a:ext uri="{FF2B5EF4-FFF2-40B4-BE49-F238E27FC236}">
                <a16:creationId xmlns:a16="http://schemas.microsoft.com/office/drawing/2014/main" xmlns="" id="{ED91CB08-DF04-4917-9A43-F67CB0B3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07" y="2867093"/>
            <a:ext cx="423167" cy="37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DD6A3E4-004A-4202-A3E1-880707846765}"/>
              </a:ext>
            </a:extLst>
          </p:cNvPr>
          <p:cNvSpPr/>
          <p:nvPr/>
        </p:nvSpPr>
        <p:spPr>
          <a:xfrm>
            <a:off x="107504" y="138248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NZ" sz="2400" dirty="0">
                <a:solidFill>
                  <a:schemeClr val="bg1"/>
                </a:solidFill>
              </a:rPr>
              <a:t>In the Roaring 40’s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westerly wind belt – high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winds and rainfall</a:t>
            </a:r>
          </a:p>
          <a:p>
            <a:pPr eaLnBrk="1" hangingPunct="1">
              <a:defRPr/>
            </a:pP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213E9E-2353-4AD3-8903-FE1BA55B92A9}"/>
              </a:ext>
            </a:extLst>
          </p:cNvPr>
          <p:cNvSpPr/>
          <p:nvPr/>
        </p:nvSpPr>
        <p:spPr>
          <a:xfrm>
            <a:off x="107504" y="27539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NZ" sz="2400" dirty="0">
                <a:solidFill>
                  <a:schemeClr val="bg1"/>
                </a:solidFill>
              </a:rPr>
              <a:t>Soft rocks &amp; steep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topography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BB9C28A-9705-4819-8EBA-6CBDBF1549BD}"/>
              </a:ext>
            </a:extLst>
          </p:cNvPr>
          <p:cNvSpPr/>
          <p:nvPr/>
        </p:nvSpPr>
        <p:spPr>
          <a:xfrm>
            <a:off x="107504" y="39095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NZ" sz="2400" dirty="0">
                <a:solidFill>
                  <a:schemeClr val="bg1"/>
                </a:solidFill>
              </a:rPr>
              <a:t>On a plate boundary –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earthquakes, volcanoes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and tsunamis </a:t>
            </a:r>
          </a:p>
        </p:txBody>
      </p:sp>
    </p:spTree>
    <p:extLst>
      <p:ext uri="{BB962C8B-B14F-4D97-AF65-F5344CB8AC3E}">
        <p14:creationId xmlns:p14="http://schemas.microsoft.com/office/powerpoint/2010/main" val="3262788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16E746F-B233-4E64-9030-D25FBC8F62D7}"/>
              </a:ext>
            </a:extLst>
          </p:cNvPr>
          <p:cNvSpPr/>
          <p:nvPr/>
        </p:nvSpPr>
        <p:spPr>
          <a:xfrm>
            <a:off x="7461182" y="657796"/>
            <a:ext cx="1575314" cy="58697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D07FD9-5C9B-413F-B754-53E99C3D9E77}"/>
              </a:ext>
            </a:extLst>
          </p:cNvPr>
          <p:cNvSpPr txBox="1"/>
          <p:nvPr/>
        </p:nvSpPr>
        <p:spPr>
          <a:xfrm>
            <a:off x="251520" y="73021"/>
            <a:ext cx="8291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Recent New Zealand earthquake experience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C824F5-8691-470C-8FFB-B274700F1F09}"/>
              </a:ext>
            </a:extLst>
          </p:cNvPr>
          <p:cNvSpPr txBox="1"/>
          <p:nvPr/>
        </p:nvSpPr>
        <p:spPr>
          <a:xfrm>
            <a:off x="0" y="1027637"/>
            <a:ext cx="26180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</a:rPr>
              <a:t>Since 2003 a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cluster of M&gt;7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events (4 times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higher rate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than average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of ~200 </a:t>
            </a:r>
            <a:r>
              <a:rPr lang="en-NZ" sz="2400" dirty="0" err="1">
                <a:solidFill>
                  <a:schemeClr val="bg1"/>
                </a:solidFill>
              </a:rPr>
              <a:t>yr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record)</a:t>
            </a:r>
          </a:p>
        </p:txBody>
      </p:sp>
      <p:sp>
        <p:nvSpPr>
          <p:cNvPr id="5" name="Rounded Rectangle 23">
            <a:extLst>
              <a:ext uri="{FF2B5EF4-FFF2-40B4-BE49-F238E27FC236}">
                <a16:creationId xmlns:a16="http://schemas.microsoft.com/office/drawing/2014/main" xmlns="" id="{94938D21-979F-4540-B45E-93F58C51EE79}"/>
              </a:ext>
            </a:extLst>
          </p:cNvPr>
          <p:cNvSpPr/>
          <p:nvPr/>
        </p:nvSpPr>
        <p:spPr>
          <a:xfrm>
            <a:off x="7461182" y="3573016"/>
            <a:ext cx="1525376" cy="68823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002060"/>
                </a:solidFill>
              </a:rPr>
              <a:t>15 July 2009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Dusky Sound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Magnitude 7.8</a:t>
            </a:r>
            <a:endParaRPr lang="en-NZ" sz="11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xmlns="" id="{B56185A7-A784-47F7-9C8F-F6AC7B5E9A3B}"/>
              </a:ext>
            </a:extLst>
          </p:cNvPr>
          <p:cNvSpPr/>
          <p:nvPr/>
        </p:nvSpPr>
        <p:spPr>
          <a:xfrm>
            <a:off x="7461182" y="4333236"/>
            <a:ext cx="1525376" cy="65345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002060"/>
                </a:solidFill>
              </a:rPr>
              <a:t>4 September 2010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Darfield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Magnitude 7.1</a:t>
            </a:r>
            <a:endParaRPr lang="en-NZ" sz="11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7260B768-9964-4726-990C-08A968756B26}"/>
              </a:ext>
            </a:extLst>
          </p:cNvPr>
          <p:cNvSpPr/>
          <p:nvPr/>
        </p:nvSpPr>
        <p:spPr>
          <a:xfrm>
            <a:off x="7461182" y="5054946"/>
            <a:ext cx="1525376" cy="69729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002060"/>
                </a:solidFill>
              </a:rPr>
              <a:t>2 September 2016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East Cape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Magnitude 7.1</a:t>
            </a:r>
            <a:endParaRPr lang="en-NZ" sz="11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ounded Rectangle 26">
            <a:extLst>
              <a:ext uri="{FF2B5EF4-FFF2-40B4-BE49-F238E27FC236}">
                <a16:creationId xmlns:a16="http://schemas.microsoft.com/office/drawing/2014/main" xmlns="" id="{4699B3E7-4F5D-4CBE-A81A-8ED448C72A6A}"/>
              </a:ext>
            </a:extLst>
          </p:cNvPr>
          <p:cNvSpPr/>
          <p:nvPr/>
        </p:nvSpPr>
        <p:spPr>
          <a:xfrm>
            <a:off x="7461182" y="5818655"/>
            <a:ext cx="1525376" cy="70888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002060"/>
                </a:solidFill>
              </a:rPr>
              <a:t>14 November 2016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Kaikoura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Magnitude 7.8</a:t>
            </a:r>
            <a:endParaRPr lang="en-NZ" sz="11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xmlns="" id="{D49D947E-A817-430A-96FC-AD7A58792286}"/>
              </a:ext>
            </a:extLst>
          </p:cNvPr>
          <p:cNvSpPr/>
          <p:nvPr/>
        </p:nvSpPr>
        <p:spPr>
          <a:xfrm>
            <a:off x="7480573" y="1367078"/>
            <a:ext cx="1505986" cy="6449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002060"/>
                </a:solidFill>
              </a:rPr>
              <a:t>22 August 2003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Fiordland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Magnitude 7.1</a:t>
            </a:r>
            <a:endParaRPr lang="en-NZ" sz="11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xmlns="" id="{58C485AE-CC96-4B5B-B562-966265B73247}"/>
              </a:ext>
            </a:extLst>
          </p:cNvPr>
          <p:cNvSpPr/>
          <p:nvPr/>
        </p:nvSpPr>
        <p:spPr>
          <a:xfrm>
            <a:off x="7480572" y="2094313"/>
            <a:ext cx="1505986" cy="6449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002060"/>
                </a:solidFill>
              </a:rPr>
              <a:t>23 November 2004</a:t>
            </a:r>
          </a:p>
          <a:p>
            <a:pPr algn="ctr">
              <a:defRPr/>
            </a:pPr>
            <a:r>
              <a:rPr lang="en-US" sz="11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Puysegur</a:t>
            </a: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Trench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Magnitude 7.1</a:t>
            </a:r>
            <a:endParaRPr lang="en-NZ" sz="11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xmlns="" id="{87EFBAD6-BE18-436B-BE67-31AD27BDD443}"/>
              </a:ext>
            </a:extLst>
          </p:cNvPr>
          <p:cNvSpPr/>
          <p:nvPr/>
        </p:nvSpPr>
        <p:spPr>
          <a:xfrm>
            <a:off x="7480572" y="2821549"/>
            <a:ext cx="1505986" cy="6449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002060"/>
                </a:solidFill>
              </a:rPr>
              <a:t>30 Sept 2007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Auckland Islands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Magnitude 7.3</a:t>
            </a:r>
            <a:endParaRPr lang="en-NZ" sz="11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578D07-8E48-4A79-AA05-FA894C6047D6}"/>
              </a:ext>
            </a:extLst>
          </p:cNvPr>
          <p:cNvSpPr txBox="1"/>
          <p:nvPr/>
        </p:nvSpPr>
        <p:spPr>
          <a:xfrm>
            <a:off x="7725175" y="812382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/>
              <a:t>2003-?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496733E4-A91F-4B0D-9013-E822CDD5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15874" r="1328" b="2287"/>
          <a:stretch>
            <a:fillRect/>
          </a:stretch>
        </p:blipFill>
        <p:spPr bwMode="auto">
          <a:xfrm>
            <a:off x="2555776" y="657795"/>
            <a:ext cx="4796010" cy="583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FDCB128-2ADF-4BFE-A78E-EAE158CCCCFA}"/>
              </a:ext>
            </a:extLst>
          </p:cNvPr>
          <p:cNvSpPr/>
          <p:nvPr/>
        </p:nvSpPr>
        <p:spPr>
          <a:xfrm>
            <a:off x="4482647" y="3649476"/>
            <a:ext cx="131336" cy="130308"/>
          </a:xfrm>
          <a:prstGeom prst="ellipse">
            <a:avLst/>
          </a:prstGeom>
          <a:solidFill>
            <a:srgbClr val="FF0000"/>
          </a:solidFill>
          <a:ln>
            <a:solidFill>
              <a:srgbClr val="A71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4CCFC03-F8E0-4AE8-9626-B5B697499DD1}"/>
              </a:ext>
            </a:extLst>
          </p:cNvPr>
          <p:cNvSpPr/>
          <p:nvPr/>
        </p:nvSpPr>
        <p:spPr>
          <a:xfrm>
            <a:off x="4653506" y="3311427"/>
            <a:ext cx="131335" cy="128844"/>
          </a:xfrm>
          <a:prstGeom prst="ellipse">
            <a:avLst/>
          </a:prstGeom>
          <a:solidFill>
            <a:srgbClr val="FF0000"/>
          </a:solidFill>
          <a:ln>
            <a:solidFill>
              <a:srgbClr val="A71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0312B92-8519-49F4-9DF5-95847247434A}"/>
              </a:ext>
            </a:extLst>
          </p:cNvPr>
          <p:cNvSpPr/>
          <p:nvPr/>
        </p:nvSpPr>
        <p:spPr>
          <a:xfrm>
            <a:off x="5732861" y="2617262"/>
            <a:ext cx="131335" cy="130308"/>
          </a:xfrm>
          <a:prstGeom prst="ellipse">
            <a:avLst/>
          </a:prstGeom>
          <a:solidFill>
            <a:srgbClr val="FF0000"/>
          </a:solidFill>
          <a:ln>
            <a:solidFill>
              <a:srgbClr val="A71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6158455-DA28-488E-AA6E-C6D8425446CE}"/>
              </a:ext>
            </a:extLst>
          </p:cNvPr>
          <p:cNvSpPr/>
          <p:nvPr/>
        </p:nvSpPr>
        <p:spPr>
          <a:xfrm>
            <a:off x="5601525" y="2946692"/>
            <a:ext cx="131336" cy="130308"/>
          </a:xfrm>
          <a:prstGeom prst="ellipse">
            <a:avLst/>
          </a:prstGeom>
          <a:solidFill>
            <a:srgbClr val="FF0000"/>
          </a:solidFill>
          <a:ln>
            <a:solidFill>
              <a:srgbClr val="A71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C9CBE9D-E068-4CAF-B592-55E63D4824F9}"/>
              </a:ext>
            </a:extLst>
          </p:cNvPr>
          <p:cNvSpPr/>
          <p:nvPr/>
        </p:nvSpPr>
        <p:spPr>
          <a:xfrm>
            <a:off x="5441194" y="3054804"/>
            <a:ext cx="131336" cy="130308"/>
          </a:xfrm>
          <a:prstGeom prst="ellipse">
            <a:avLst/>
          </a:prstGeom>
          <a:solidFill>
            <a:srgbClr val="FF0000"/>
          </a:solidFill>
          <a:ln>
            <a:solidFill>
              <a:srgbClr val="A71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865D503-696C-44B0-8350-5234817961AC}"/>
              </a:ext>
            </a:extLst>
          </p:cNvPr>
          <p:cNvSpPr/>
          <p:nvPr/>
        </p:nvSpPr>
        <p:spPr>
          <a:xfrm>
            <a:off x="3474751" y="4536798"/>
            <a:ext cx="131335" cy="130307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AD19D54-DE7B-46AB-9352-2C628CC5FD47}"/>
              </a:ext>
            </a:extLst>
          </p:cNvPr>
          <p:cNvSpPr/>
          <p:nvPr/>
        </p:nvSpPr>
        <p:spPr>
          <a:xfrm>
            <a:off x="4712639" y="3812945"/>
            <a:ext cx="131336" cy="130308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BC38D78-1896-420D-A2FD-7E1B8ABA3146}"/>
              </a:ext>
            </a:extLst>
          </p:cNvPr>
          <p:cNvSpPr/>
          <p:nvPr/>
        </p:nvSpPr>
        <p:spPr>
          <a:xfrm>
            <a:off x="6411911" y="1735227"/>
            <a:ext cx="131336" cy="130308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C97892A-DC5F-4C47-8ABC-E892D6EBF0BF}"/>
              </a:ext>
            </a:extLst>
          </p:cNvPr>
          <p:cNvSpPr/>
          <p:nvPr/>
        </p:nvSpPr>
        <p:spPr>
          <a:xfrm>
            <a:off x="4913083" y="3482288"/>
            <a:ext cx="131335" cy="130307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761F685-883A-4814-A6BF-B7D8C63427EB}"/>
              </a:ext>
            </a:extLst>
          </p:cNvPr>
          <p:cNvCxnSpPr>
            <a:cxnSpLocks/>
          </p:cNvCxnSpPr>
          <p:nvPr/>
        </p:nvCxnSpPr>
        <p:spPr>
          <a:xfrm>
            <a:off x="7377651" y="657795"/>
            <a:ext cx="0" cy="560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BAF9EEF-AF7C-45AB-B681-97E9DD41AD9C}"/>
              </a:ext>
            </a:extLst>
          </p:cNvPr>
          <p:cNvSpPr/>
          <p:nvPr/>
        </p:nvSpPr>
        <p:spPr>
          <a:xfrm>
            <a:off x="3556922" y="4374279"/>
            <a:ext cx="131335" cy="130307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70CD0E2-6F02-4CF7-8E77-2ECC736E460F}"/>
              </a:ext>
            </a:extLst>
          </p:cNvPr>
          <p:cNvSpPr/>
          <p:nvPr/>
        </p:nvSpPr>
        <p:spPr>
          <a:xfrm>
            <a:off x="3136567" y="4899774"/>
            <a:ext cx="131335" cy="130307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E2E6C71-10A4-4A87-9C74-AD8BC8E5C662}"/>
              </a:ext>
            </a:extLst>
          </p:cNvPr>
          <p:cNvSpPr/>
          <p:nvPr/>
        </p:nvSpPr>
        <p:spPr>
          <a:xfrm>
            <a:off x="2859463" y="5659709"/>
            <a:ext cx="131335" cy="130307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7015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D4ABA9-84AA-4B8B-99BB-CBB9E469D38E}"/>
              </a:ext>
            </a:extLst>
          </p:cNvPr>
          <p:cNvSpPr txBox="1"/>
          <p:nvPr/>
        </p:nvSpPr>
        <p:spPr>
          <a:xfrm>
            <a:off x="251520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Current earthquake interests for New Zealand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F9645F-1D25-4EBC-B033-C3F3FD3EDA89}"/>
              </a:ext>
            </a:extLst>
          </p:cNvPr>
          <p:cNvSpPr txBox="1"/>
          <p:nvPr/>
        </p:nvSpPr>
        <p:spPr>
          <a:xfrm>
            <a:off x="251520" y="1124744"/>
            <a:ext cx="4823756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u="sng" dirty="0">
                <a:solidFill>
                  <a:schemeClr val="bg1"/>
                </a:solidFill>
              </a:rPr>
              <a:t>Secondary Perils</a:t>
            </a:r>
          </a:p>
          <a:p>
            <a:r>
              <a:rPr lang="en-NZ" sz="2400" dirty="0">
                <a:solidFill>
                  <a:schemeClr val="bg1"/>
                </a:solidFill>
              </a:rPr>
              <a:t/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-   Liquefaction responsible for up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    to 50% losses in Canterbury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    earthquake sequence – where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    else?</a:t>
            </a:r>
          </a:p>
          <a:p>
            <a:endParaRPr lang="en-NZ" sz="8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NZ" sz="2400" dirty="0">
                <a:solidFill>
                  <a:schemeClr val="bg1"/>
                </a:solidFill>
              </a:rPr>
              <a:t>Co-seismic landslides - the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large secondary peril for </a:t>
            </a:r>
          </a:p>
          <a:p>
            <a:r>
              <a:rPr lang="en-NZ" sz="2400" dirty="0">
                <a:solidFill>
                  <a:schemeClr val="bg1"/>
                </a:solidFill>
              </a:rPr>
              <a:t>    Wellington?</a:t>
            </a:r>
          </a:p>
          <a:p>
            <a:endParaRPr lang="en-NZ" sz="8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NZ" sz="2400" dirty="0">
                <a:solidFill>
                  <a:schemeClr val="bg1"/>
                </a:solidFill>
              </a:rPr>
              <a:t>Local source tsunami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generated by plate </a:t>
            </a:r>
          </a:p>
          <a:p>
            <a:r>
              <a:rPr lang="en-NZ" sz="2400" dirty="0">
                <a:solidFill>
                  <a:schemeClr val="bg1"/>
                </a:solidFill>
              </a:rPr>
              <a:t>    boundary earthquakes are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    a major source of expected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    loss of life and damage</a:t>
            </a:r>
          </a:p>
          <a:p>
            <a:pPr marL="342900" indent="-342900">
              <a:buFontTx/>
              <a:buChar char="-"/>
            </a:pPr>
            <a:endParaRPr lang="en-NZ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7C8830-DA4C-4D6B-B492-7C9B97C2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20175"/>
            <a:ext cx="3836937" cy="243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FF7367-31E8-487C-95B8-C7B43DBB0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1" y="3349707"/>
            <a:ext cx="46450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89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F19CAC-F2C2-4B87-AC7F-47B0857175CA}"/>
              </a:ext>
            </a:extLst>
          </p:cNvPr>
          <p:cNvSpPr/>
          <p:nvPr/>
        </p:nvSpPr>
        <p:spPr>
          <a:xfrm>
            <a:off x="323528" y="404664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Current earthquake interests for New Zealand</a:t>
            </a:r>
            <a:br>
              <a:rPr lang="en-NZ" sz="3200" dirty="0">
                <a:solidFill>
                  <a:schemeClr val="bg1"/>
                </a:solidFill>
              </a:rPr>
            </a:br>
            <a:r>
              <a:rPr lang="en-NZ" sz="3200" dirty="0">
                <a:solidFill>
                  <a:schemeClr val="bg1"/>
                </a:solidFill>
              </a:rPr>
              <a:t>- </a:t>
            </a:r>
            <a:r>
              <a:rPr lang="en-NZ" sz="3200" i="1" dirty="0">
                <a:solidFill>
                  <a:schemeClr val="bg1"/>
                </a:solidFill>
              </a:rPr>
              <a:t>continued</a:t>
            </a:r>
            <a:r>
              <a:rPr lang="en-NZ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E82DEB-7821-41E6-84B0-63BFBF21C1FF}"/>
              </a:ext>
            </a:extLst>
          </p:cNvPr>
          <p:cNvSpPr txBox="1"/>
          <p:nvPr/>
        </p:nvSpPr>
        <p:spPr>
          <a:xfrm>
            <a:off x="322536" y="1700808"/>
            <a:ext cx="6644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u="sng" dirty="0">
                <a:solidFill>
                  <a:schemeClr val="bg1"/>
                </a:solidFill>
              </a:rPr>
              <a:t>Modelling indirect social &amp; economic impacts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DFA30D-F783-4F31-AAF4-B5A7EF88BCFC}"/>
              </a:ext>
            </a:extLst>
          </p:cNvPr>
          <p:cNvSpPr txBox="1"/>
          <p:nvPr/>
        </p:nvSpPr>
        <p:spPr>
          <a:xfrm>
            <a:off x="107504" y="2381399"/>
            <a:ext cx="9036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NZ" sz="2400" dirty="0">
                <a:solidFill>
                  <a:schemeClr val="bg1"/>
                </a:solidFill>
              </a:rPr>
              <a:t>Direct and insured losses are a good start (</a:t>
            </a:r>
            <a:r>
              <a:rPr lang="en-NZ" sz="2400" dirty="0" err="1">
                <a:solidFill>
                  <a:schemeClr val="bg1"/>
                </a:solidFill>
              </a:rPr>
              <a:t>incl</a:t>
            </a:r>
            <a:r>
              <a:rPr lang="en-NZ" sz="2400" dirty="0">
                <a:solidFill>
                  <a:schemeClr val="bg1"/>
                </a:solidFill>
              </a:rPr>
              <a:t> 2Y losses), but..</a:t>
            </a:r>
          </a:p>
          <a:p>
            <a:endParaRPr lang="en-NZ" sz="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NZ" sz="2400" dirty="0">
                <a:solidFill>
                  <a:schemeClr val="bg1"/>
                </a:solidFill>
              </a:rPr>
              <a:t>Indirect social and economic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impacts likely to be larger</a:t>
            </a:r>
          </a:p>
          <a:p>
            <a:endParaRPr lang="en-NZ" sz="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NZ" sz="2400" dirty="0">
                <a:solidFill>
                  <a:schemeClr val="bg1"/>
                </a:solidFill>
              </a:rPr>
              <a:t>Modelling indirect losses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critical for demonstrating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cost-benefit of DRR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investment</a:t>
            </a:r>
          </a:p>
          <a:p>
            <a:endParaRPr lang="en-NZ" sz="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NZ" sz="2400" dirty="0">
                <a:solidFill>
                  <a:schemeClr val="bg1"/>
                </a:solidFill>
              </a:rPr>
              <a:t>Improved local government </a:t>
            </a:r>
            <a:br>
              <a:rPr lang="en-NZ" sz="2400" dirty="0">
                <a:solidFill>
                  <a:schemeClr val="bg1"/>
                </a:solidFill>
              </a:rPr>
            </a:br>
            <a:r>
              <a:rPr lang="en-NZ" sz="2400" dirty="0">
                <a:solidFill>
                  <a:schemeClr val="bg1"/>
                </a:solidFill>
              </a:rPr>
              <a:t>asset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DBCBB0-6C7E-45F1-98F1-5ED812D2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59806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95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23528" y="-1112"/>
            <a:ext cx="8626475" cy="114300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Recent Earthquake – </a:t>
            </a:r>
            <a:r>
              <a:rPr lang="en-NZ" dirty="0" err="1">
                <a:solidFill>
                  <a:schemeClr val="bg1"/>
                </a:solidFill>
              </a:rPr>
              <a:t>Kaikoura</a:t>
            </a:r>
            <a:r>
              <a:rPr lang="en-NZ" dirty="0">
                <a:solidFill>
                  <a:schemeClr val="bg1"/>
                </a:solidFill>
              </a:rPr>
              <a:t> M7.8, 14 Nov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" y="1476768"/>
            <a:ext cx="4435952" cy="4214341"/>
          </a:xfrm>
        </p:spPr>
      </p:pic>
      <p:pic>
        <p:nvPicPr>
          <p:cNvPr id="11" name="M7.8_Kaikour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3670" y="1484784"/>
            <a:ext cx="4615169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NS_Science">
  <a:themeElements>
    <a:clrScheme name="GNS_Scien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NS_Scie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NS_Scien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2940</TotalTime>
  <Words>1000</Words>
  <Application>Microsoft Macintosh PowerPoint</Application>
  <PresentationFormat>On-screen Show (4:3)</PresentationFormat>
  <Paragraphs>160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GNS_Science</vt:lpstr>
      <vt:lpstr>New Zealand participation in GEM 2006-2017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Earthquake – Kaikoura M7.8, 14 Nov 2016</vt:lpstr>
      <vt:lpstr>PowerPoint Presentation</vt:lpstr>
      <vt:lpstr>National Direction </vt:lpstr>
      <vt:lpstr>PowerPoint Presentation</vt:lpstr>
      <vt:lpstr>PowerPoint Presentation</vt:lpstr>
      <vt:lpstr>PowerPoint Presentation</vt:lpstr>
    </vt:vector>
  </TitlesOfParts>
  <Company>Institute of Geological &amp; Nuclear Sciences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Geology</dc:title>
  <dc:creator>Sue Hatfield</dc:creator>
  <cp:lastModifiedBy>Jeph</cp:lastModifiedBy>
  <cp:revision>232</cp:revision>
  <cp:lastPrinted>2011-10-02T21:53:27Z</cp:lastPrinted>
  <dcterms:created xsi:type="dcterms:W3CDTF">2006-08-08T00:59:37Z</dcterms:created>
  <dcterms:modified xsi:type="dcterms:W3CDTF">2017-12-13T16:52:31Z</dcterms:modified>
</cp:coreProperties>
</file>