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8926" r:id="rId2"/>
    <p:sldMasterId id="2147488940" r:id="rId3"/>
  </p:sldMasterIdLst>
  <p:notesMasterIdLst>
    <p:notesMasterId r:id="rId25"/>
  </p:notesMasterIdLst>
  <p:sldIdLst>
    <p:sldId id="256" r:id="rId4"/>
    <p:sldId id="896" r:id="rId5"/>
    <p:sldId id="876" r:id="rId6"/>
    <p:sldId id="892" r:id="rId7"/>
    <p:sldId id="893" r:id="rId8"/>
    <p:sldId id="825" r:id="rId9"/>
    <p:sldId id="877" r:id="rId10"/>
    <p:sldId id="878" r:id="rId11"/>
    <p:sldId id="840" r:id="rId12"/>
    <p:sldId id="841" r:id="rId13"/>
    <p:sldId id="879" r:id="rId14"/>
    <p:sldId id="880" r:id="rId15"/>
    <p:sldId id="882" r:id="rId16"/>
    <p:sldId id="883" r:id="rId17"/>
    <p:sldId id="884" r:id="rId18"/>
    <p:sldId id="885" r:id="rId19"/>
    <p:sldId id="886" r:id="rId20"/>
    <p:sldId id="890" r:id="rId21"/>
    <p:sldId id="894" r:id="rId22"/>
    <p:sldId id="895" r:id="rId23"/>
    <p:sldId id="873" r:id="rId2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66FF"/>
    <a:srgbClr val="FF0000"/>
    <a:srgbClr val="99CCFF"/>
    <a:srgbClr val="CCCCFF"/>
    <a:srgbClr val="FF6600"/>
    <a:srgbClr val="A50021"/>
    <a:srgbClr val="FF0066"/>
    <a:srgbClr val="0036A2"/>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7395" autoAdjust="0"/>
  </p:normalViewPr>
  <p:slideViewPr>
    <p:cSldViewPr snapToGrid="0">
      <p:cViewPr varScale="1">
        <p:scale>
          <a:sx n="71" d="100"/>
          <a:sy n="71" d="100"/>
        </p:scale>
        <p:origin x="1212" y="6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425A978-DDAD-43F8-BA15-40684554833D}" type="datetimeFigureOut">
              <a:rPr lang="it-IT"/>
              <a:pPr>
                <a:defRPr/>
              </a:pPr>
              <a:t>29/11/2017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FAAA89E-FA66-4A80-85F3-011C9B81AB2A}" type="slidenum">
              <a:rPr lang="it-IT"/>
              <a:pPr>
                <a:defRPr/>
              </a:pPr>
              <a:t>‹N›</a:t>
            </a:fld>
            <a:endParaRPr lang="it-IT"/>
          </a:p>
        </p:txBody>
      </p:sp>
    </p:spTree>
    <p:extLst>
      <p:ext uri="{BB962C8B-B14F-4D97-AF65-F5344CB8AC3E}">
        <p14:creationId xmlns:p14="http://schemas.microsoft.com/office/powerpoint/2010/main" val="21009512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702DD7-8CE4-451D-A086-040AB90EAABF}" type="slidenum">
              <a:rPr lang="it-IT" smtClean="0">
                <a:solidFill>
                  <a:srgbClr val="000000"/>
                </a:solidFill>
              </a:rPr>
              <a:pPr fontAlgn="base">
                <a:spcBef>
                  <a:spcPct val="0"/>
                </a:spcBef>
                <a:spcAft>
                  <a:spcPct val="0"/>
                </a:spcAft>
                <a:defRPr/>
              </a:pPr>
              <a:t>1</a:t>
            </a:fld>
            <a:endParaRPr lang="it-IT" smtClean="0">
              <a:solidFill>
                <a:srgbClr val="000000"/>
              </a:solidFill>
            </a:endParaRPr>
          </a:p>
        </p:txBody>
      </p:sp>
    </p:spTree>
    <p:extLst>
      <p:ext uri="{BB962C8B-B14F-4D97-AF65-F5344CB8AC3E}">
        <p14:creationId xmlns:p14="http://schemas.microsoft.com/office/powerpoint/2010/main" val="218605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Tree>
    <p:extLst>
      <p:ext uri="{BB962C8B-B14F-4D97-AF65-F5344CB8AC3E}">
        <p14:creationId xmlns:p14="http://schemas.microsoft.com/office/powerpoint/2010/main" val="295095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t-IT" altLang="it-IT" dirty="0" smtClean="0"/>
          </a:p>
        </p:txBody>
      </p:sp>
    </p:spTree>
    <p:extLst>
      <p:ext uri="{BB962C8B-B14F-4D97-AF65-F5344CB8AC3E}">
        <p14:creationId xmlns:p14="http://schemas.microsoft.com/office/powerpoint/2010/main" val="174815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normAutofit fontScale="70000" lnSpcReduction="20000"/>
          </a:bodyPr>
          <a:lstStyle/>
          <a:p>
            <a:r>
              <a:rPr lang="it-IT" sz="1200" kern="1200" dirty="0" smtClean="0">
                <a:solidFill>
                  <a:schemeClr val="tx1"/>
                </a:solidFill>
                <a:latin typeface="+mn-lt"/>
                <a:ea typeface="+mn-ea"/>
                <a:cs typeface="+mn-cs"/>
              </a:rPr>
              <a:t>La pericolosità sismica di un territorio può essere valutata, in relazione al suo possibile utilizzo, per diversi archi temporali e, conseguentemente, con diverse metodologie. </a:t>
            </a:r>
          </a:p>
          <a:p>
            <a:r>
              <a:rPr lang="it-IT" sz="1200" kern="1200" dirty="0" smtClean="0">
                <a:solidFill>
                  <a:schemeClr val="tx1"/>
                </a:solidFill>
                <a:latin typeface="+mn-lt"/>
                <a:ea typeface="+mn-ea"/>
                <a:cs typeface="+mn-cs"/>
              </a:rPr>
              <a:t>Il tipo di pericolosità più nota, e utilizzata attualmente nelle norme, è la Pericolosità a lungo termine, basata sull’ipotesi di indipendenza dal tempo dell’accadimento degli eventi sismici (ipotesi di processo </a:t>
            </a:r>
            <a:r>
              <a:rPr lang="it-IT" sz="1200" kern="1200" dirty="0" err="1" smtClean="0">
                <a:solidFill>
                  <a:schemeClr val="tx1"/>
                </a:solidFill>
                <a:latin typeface="+mn-lt"/>
                <a:ea typeface="+mn-ea"/>
                <a:cs typeface="+mn-cs"/>
              </a:rPr>
              <a:t>time-independent</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poissoniano</a:t>
            </a:r>
            <a:r>
              <a:rPr lang="it-IT" sz="1200" kern="1200" dirty="0" smtClean="0">
                <a:solidFill>
                  <a:schemeClr val="tx1"/>
                </a:solidFill>
                <a:latin typeface="+mn-lt"/>
                <a:ea typeface="+mn-ea"/>
                <a:cs typeface="+mn-cs"/>
              </a:rPr>
              <a:t>), ossia di assenza di memoria tra un terremoto e l’altro. Ciò significa che l’occorrenza di un evento sismico non influenza la probabilità di accadimento di eventi successivi nello stesso e in altri ambiti territoriali. Tale pericolosità tipicamente è riferita ad un periodo di osservazione di 50-100 anni, assunto come tempo di vita utile di una moderna costruzione. </a:t>
            </a:r>
          </a:p>
          <a:p>
            <a:r>
              <a:rPr lang="it-IT" sz="1200" kern="1200" dirty="0" smtClean="0">
                <a:solidFill>
                  <a:schemeClr val="tx1"/>
                </a:solidFill>
                <a:latin typeface="+mn-lt"/>
                <a:ea typeface="+mn-ea"/>
                <a:cs typeface="+mn-cs"/>
              </a:rPr>
              <a:t>La pericolosità a medio termine, invece, è calcolata come dipendente dal tempo (</a:t>
            </a:r>
            <a:r>
              <a:rPr lang="it-IT" sz="1200" kern="1200" dirty="0" err="1" smtClean="0">
                <a:solidFill>
                  <a:schemeClr val="tx1"/>
                </a:solidFill>
                <a:latin typeface="+mn-lt"/>
                <a:ea typeface="+mn-ea"/>
                <a:cs typeface="+mn-cs"/>
              </a:rPr>
              <a:t>time-dependent</a:t>
            </a:r>
            <a:r>
              <a:rPr lang="it-IT" sz="1200" kern="1200" dirty="0" smtClean="0">
                <a:solidFill>
                  <a:schemeClr val="tx1"/>
                </a:solidFill>
                <a:latin typeface="+mn-lt"/>
                <a:ea typeface="+mn-ea"/>
                <a:cs typeface="+mn-cs"/>
              </a:rPr>
              <a:t>), e pertanto considera l’influenza di un evento sismico sui possibili successivi,, variando la probabilità di occorrenza di questi ultimi rispetto ad una condizione di indipendenza dal tempo (normalmente non si parla, qui, degli </a:t>
            </a:r>
            <a:r>
              <a:rPr lang="it-IT" sz="1200" kern="1200" dirty="0" err="1" smtClean="0">
                <a:solidFill>
                  <a:schemeClr val="tx1"/>
                </a:solidFill>
                <a:latin typeface="+mn-lt"/>
                <a:ea typeface="+mn-ea"/>
                <a:cs typeface="+mn-cs"/>
              </a:rPr>
              <a:t>aftershock</a:t>
            </a:r>
            <a:r>
              <a:rPr lang="it-IT" sz="1200" kern="1200" dirty="0" smtClean="0">
                <a:solidFill>
                  <a:schemeClr val="tx1"/>
                </a:solidFill>
                <a:latin typeface="+mn-lt"/>
                <a:ea typeface="+mn-ea"/>
                <a:cs typeface="+mn-cs"/>
              </a:rPr>
              <a:t> di minore magnitudo che si registrano nelle settimane o nei mesi successivi ad un evento importante). Tale pericolosità tipicamente è riferita ad un periodo di osservazione tra i 5 e i 30 anni. Una sua vantaggiosa applicazione può trovarsi, ad esempio, nell’ottimizzazione delle strategie di riduzione del rischio mediante interventi di miglioramento sismico sulle costruzioni, perché l’utilità dell’intervento è commisurata al periodo di vita residua della costruzione stessa. </a:t>
            </a:r>
          </a:p>
          <a:p>
            <a:r>
              <a:rPr lang="it-IT" sz="1200" kern="1200" dirty="0" smtClean="0">
                <a:solidFill>
                  <a:schemeClr val="tx1"/>
                </a:solidFill>
                <a:latin typeface="+mn-lt"/>
                <a:ea typeface="+mn-ea"/>
                <a:cs typeface="+mn-cs"/>
              </a:rPr>
              <a:t>La pericolosità a breve termine, infine, è anch’essa dipendente dal tempo, e valuta come la sismicità in corso (singole scosse, sciami, sequenze) alteri nell’immediato la pericolosità di base (indipendente dal tempo). La pericolosità a breve termine è riferita ad un periodo di osservazione breve: un giorno, una settimana, un mese. </a:t>
            </a:r>
          </a:p>
          <a:p>
            <a:r>
              <a:rPr lang="it-IT" sz="1200" kern="1200" dirty="0" smtClean="0">
                <a:solidFill>
                  <a:schemeClr val="tx1"/>
                </a:solidFill>
                <a:latin typeface="+mn-lt"/>
                <a:ea typeface="+mn-ea"/>
                <a:cs typeface="+mn-cs"/>
              </a:rPr>
              <a:t>Per lo più la probabilità di accadimento di eventi sismici nel breve termine rimane al di sotto dello 0.1% (percentuale di gran lunga inferiore a quello che comunemente si crede) che si possa avere un terremoto che produca danni non trascurabili (Intensità=7), e ancor meno </a:t>
            </a:r>
            <a:r>
              <a:rPr lang="it-IT" sz="1200" kern="1200" dirty="0" err="1" smtClean="0">
                <a:solidFill>
                  <a:schemeClr val="tx1"/>
                </a:solidFill>
                <a:latin typeface="+mn-lt"/>
                <a:ea typeface="+mn-ea"/>
                <a:cs typeface="+mn-cs"/>
              </a:rPr>
              <a:t>-dell</a:t>
            </a:r>
            <a:r>
              <a:rPr lang="it-IT" sz="1200" kern="1200" dirty="0" smtClean="0">
                <a:solidFill>
                  <a:schemeClr val="tx1"/>
                </a:solidFill>
                <a:latin typeface="+mn-lt"/>
                <a:ea typeface="+mn-ea"/>
                <a:cs typeface="+mn-cs"/>
              </a:rPr>
              <a:t>’ordine di uno su diecimila- che si possano avere terremoti disastrosi.</a:t>
            </a:r>
          </a:p>
          <a:p>
            <a:r>
              <a:rPr lang="it-IT" sz="1200" kern="1200" dirty="0" smtClean="0">
                <a:solidFill>
                  <a:schemeClr val="tx1"/>
                </a:solidFill>
                <a:latin typeface="+mn-lt"/>
                <a:ea typeface="+mn-ea"/>
                <a:cs typeface="+mn-cs"/>
              </a:rPr>
              <a:t>I valori di pericolosità che si ottengono subito dopo il verificarsi di scosse di magnitudo dell’ordine di M=4 si traducono in probabilità settimanali che si verifichi un evento di magnitudo M&gt;5.5 largamente inferiori all’1%. Ovviamente tali probabilità salgono sensibilmente a seguito di terremoti violenti (M=6 e più), ad esempio quelli dell’Emilia e dell’Abruzzo, in quanto in tal caso si parla degli </a:t>
            </a:r>
            <a:r>
              <a:rPr lang="it-IT" sz="1200" kern="1200" dirty="0" err="1" smtClean="0">
                <a:solidFill>
                  <a:schemeClr val="tx1"/>
                </a:solidFill>
                <a:latin typeface="+mn-lt"/>
                <a:ea typeface="+mn-ea"/>
                <a:cs typeface="+mn-cs"/>
              </a:rPr>
              <a:t>aftershock</a:t>
            </a:r>
            <a:r>
              <a:rPr lang="it-IT" sz="1200" kern="1200" dirty="0" smtClean="0">
                <a:solidFill>
                  <a:schemeClr val="tx1"/>
                </a:solidFill>
                <a:latin typeface="+mn-lt"/>
                <a:ea typeface="+mn-ea"/>
                <a:cs typeface="+mn-cs"/>
              </a:rPr>
              <a:t> di magnitudo forte (M 5-M5.5) ma, generalmente, inferiore a quella dell’evento principale. Nel primo caso, caratterizzato da bassissime probabilità, è evidente che non si possono attuare azioni incisive di protezione civile; l’utilizzazione di questo tipo di pericolosità è applicabile essenzialmente nel rendere più quantitativa e standard la procedura di invio delle informative che già oggi viene condotta assumendo, con una certa arbitrarietà (perché non siamo in grado di tener conto delle caratteristiche spazio-temporali di una sequenza), la magnitudo come parametro di riferimento (in particolare con soglia M=4, oltre la quale si attivano le procedure attuali). Peraltro, le probabilità che esprimono il rischio di perdita della vita per le persone, a partire dalla pericolosità di breve termine, sono di qualche ordine di grandezza inferiori.</a:t>
            </a:r>
          </a:p>
        </p:txBody>
      </p:sp>
    </p:spTree>
    <p:extLst>
      <p:ext uri="{BB962C8B-B14F-4D97-AF65-F5344CB8AC3E}">
        <p14:creationId xmlns:p14="http://schemas.microsoft.com/office/powerpoint/2010/main" val="325829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9011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702DD7-8CE4-451D-A086-040AB90EAABF}" type="slidenum">
              <a:rPr lang="it-IT" smtClean="0">
                <a:solidFill>
                  <a:srgbClr val="000000"/>
                </a:solidFill>
              </a:rPr>
              <a:pPr fontAlgn="base">
                <a:spcBef>
                  <a:spcPct val="0"/>
                </a:spcBef>
                <a:spcAft>
                  <a:spcPct val="0"/>
                </a:spcAft>
                <a:defRPr/>
              </a:pPr>
              <a:t>21</a:t>
            </a:fld>
            <a:endParaRPr lang="it-IT" smtClean="0">
              <a:solidFill>
                <a:srgbClr val="000000"/>
              </a:solidFill>
            </a:endParaRPr>
          </a:p>
        </p:txBody>
      </p:sp>
    </p:spTree>
    <p:extLst>
      <p:ext uri="{BB962C8B-B14F-4D97-AF65-F5344CB8AC3E}">
        <p14:creationId xmlns:p14="http://schemas.microsoft.com/office/powerpoint/2010/main" val="3281512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6" descr="SLIDE_PPT_800x60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descr="MARCHIO_DPC.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9813" y="5389563"/>
            <a:ext cx="129063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01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10D43A66-8867-437C-83CF-8AF40B17715F}" type="datetime1">
              <a:rPr lang="it-IT"/>
              <a:pPr>
                <a:defRPr/>
              </a:pPr>
              <a:t>29/11/2017</a:t>
            </a:fld>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3CF400F4-477C-4CCE-9066-4256B5D06CE2}" type="slidenum">
              <a:rPr lang="it-IT"/>
              <a:pPr>
                <a:defRPr/>
              </a:pPr>
              <a:t>‹N›</a:t>
            </a:fld>
            <a:endParaRPr lang="it-IT"/>
          </a:p>
        </p:txBody>
      </p:sp>
    </p:spTree>
    <p:extLst>
      <p:ext uri="{BB962C8B-B14F-4D97-AF65-F5344CB8AC3E}">
        <p14:creationId xmlns:p14="http://schemas.microsoft.com/office/powerpoint/2010/main" val="187666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6B81376F-AC56-4FA9-9956-485A7CDF6F35}" type="datetime1">
              <a:rPr lang="it-IT"/>
              <a:pPr>
                <a:defRPr/>
              </a:pPr>
              <a:t>29/11/2017</a:t>
            </a:fld>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78D0B2E5-652D-4AD5-83FA-20867E4A3119}" type="slidenum">
              <a:rPr lang="it-IT"/>
              <a:pPr>
                <a:defRPr/>
              </a:pPr>
              <a:t>‹N›</a:t>
            </a:fld>
            <a:endParaRPr lang="it-IT"/>
          </a:p>
        </p:txBody>
      </p:sp>
    </p:spTree>
    <p:extLst>
      <p:ext uri="{BB962C8B-B14F-4D97-AF65-F5344CB8AC3E}">
        <p14:creationId xmlns:p14="http://schemas.microsoft.com/office/powerpoint/2010/main" val="162033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pic>
        <p:nvPicPr>
          <p:cNvPr id="2" name="Immagine 9" descr="SLIDE_PPT_800x600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8" descr="MARCHIO_DPC.eps"/>
          <p:cNvPicPr>
            <a:picLocks noChangeAspect="1"/>
          </p:cNvPicPr>
          <p:nvPr userDrawn="1"/>
        </p:nvPicPr>
        <p:blipFill>
          <a:blip r:embed="rId3"/>
          <a:srcRect/>
          <a:stretch>
            <a:fillRect/>
          </a:stretch>
        </p:blipFill>
        <p:spPr bwMode="auto">
          <a:xfrm>
            <a:off x="176213" y="457200"/>
            <a:ext cx="735012" cy="576263"/>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4" name="CasellaDiTesto 10"/>
          <p:cNvSpPr txBox="1">
            <a:spLocks noChangeArrowheads="1"/>
          </p:cNvSpPr>
          <p:nvPr userDrawn="1"/>
        </p:nvSpPr>
        <p:spPr bwMode="auto">
          <a:xfrm>
            <a:off x="7494588" y="711200"/>
            <a:ext cx="1566862" cy="215900"/>
          </a:xfrm>
          <a:prstGeom prst="rect">
            <a:avLst/>
          </a:prstGeom>
          <a:noFill/>
          <a:ln>
            <a:noFill/>
          </a:ln>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it-IT" altLang="it-IT" sz="800" smtClean="0">
                <a:solidFill>
                  <a:srgbClr val="003A70"/>
                </a:solidFill>
              </a:rPr>
              <a:t>www.protezionecivile.gov.it</a:t>
            </a:r>
          </a:p>
        </p:txBody>
      </p:sp>
      <p:sp>
        <p:nvSpPr>
          <p:cNvPr id="5" name="Segnaposto numero diapositiva 22"/>
          <p:cNvSpPr>
            <a:spLocks noGrp="1"/>
          </p:cNvSpPr>
          <p:nvPr>
            <p:ph type="sldNum" sz="quarter" idx="10"/>
          </p:nvPr>
        </p:nvSpPr>
        <p:spPr>
          <a:xfrm>
            <a:off x="8404225" y="6356350"/>
            <a:ext cx="511175" cy="365125"/>
          </a:xfrm>
        </p:spPr>
        <p:txBody>
          <a:bodyPr/>
          <a:lstStyle>
            <a:lvl1pPr fontAlgn="auto">
              <a:spcBef>
                <a:spcPts val="0"/>
              </a:spcBef>
              <a:spcAft>
                <a:spcPts val="0"/>
              </a:spcAft>
              <a:defRPr sz="1400" b="1">
                <a:latin typeface="Calibri" charset="0"/>
              </a:defRPr>
            </a:lvl1pPr>
          </a:lstStyle>
          <a:p>
            <a:pPr>
              <a:defRPr/>
            </a:pPr>
            <a:fld id="{B4D11889-C514-49B5-8E1C-ABF40758CB4F}" type="slidenum">
              <a:rPr lang="it-IT"/>
              <a:pPr>
                <a:defRPr/>
              </a:pPr>
              <a:t>‹N›</a:t>
            </a:fld>
            <a:endParaRPr lang="it-IT" dirty="0"/>
          </a:p>
        </p:txBody>
      </p:sp>
    </p:spTree>
    <p:extLst>
      <p:ext uri="{BB962C8B-B14F-4D97-AF65-F5344CB8AC3E}">
        <p14:creationId xmlns:p14="http://schemas.microsoft.com/office/powerpoint/2010/main" val="2523772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2" name="Immagine 9" descr="SLIDE_PPT_800x600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Immagine 8" descr="MARCHIO_DPC.eps"/>
          <p:cNvPicPr>
            <a:picLocks noChangeAspect="1"/>
          </p:cNvPicPr>
          <p:nvPr userDrawn="1"/>
        </p:nvPicPr>
        <p:blipFill>
          <a:blip r:embed="rId3" cstate="print"/>
          <a:srcRect/>
          <a:stretch>
            <a:fillRect/>
          </a:stretch>
        </p:blipFill>
        <p:spPr bwMode="auto">
          <a:xfrm>
            <a:off x="176213" y="457200"/>
            <a:ext cx="735012" cy="576263"/>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4" name="CasellaDiTesto 10"/>
          <p:cNvSpPr txBox="1">
            <a:spLocks noChangeArrowheads="1"/>
          </p:cNvSpPr>
          <p:nvPr userDrawn="1"/>
        </p:nvSpPr>
        <p:spPr bwMode="auto">
          <a:xfrm>
            <a:off x="7494588" y="711200"/>
            <a:ext cx="1566862" cy="215900"/>
          </a:xfrm>
          <a:prstGeom prst="rect">
            <a:avLst/>
          </a:prstGeom>
          <a:noFill/>
          <a:ln>
            <a:noFill/>
          </a:ln>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it-IT" altLang="it-IT" sz="800" smtClean="0">
                <a:solidFill>
                  <a:srgbClr val="003A70"/>
                </a:solidFill>
              </a:rPr>
              <a:t>www.protezionecivile.gov.it</a:t>
            </a:r>
          </a:p>
        </p:txBody>
      </p:sp>
      <p:sp>
        <p:nvSpPr>
          <p:cNvPr id="5" name="Segnaposto numero diapositiva 22"/>
          <p:cNvSpPr>
            <a:spLocks noGrp="1"/>
          </p:cNvSpPr>
          <p:nvPr>
            <p:ph type="sldNum" sz="quarter" idx="10"/>
          </p:nvPr>
        </p:nvSpPr>
        <p:spPr>
          <a:xfrm>
            <a:off x="8404225" y="6356350"/>
            <a:ext cx="511175" cy="365125"/>
          </a:xfrm>
        </p:spPr>
        <p:txBody>
          <a:bodyPr/>
          <a:lstStyle>
            <a:lvl1pPr fontAlgn="auto">
              <a:spcBef>
                <a:spcPts val="0"/>
              </a:spcBef>
              <a:spcAft>
                <a:spcPts val="0"/>
              </a:spcAft>
              <a:defRPr sz="1400" b="1">
                <a:latin typeface="Calibri" charset="0"/>
              </a:defRPr>
            </a:lvl1pPr>
          </a:lstStyle>
          <a:p>
            <a:pPr>
              <a:defRPr/>
            </a:pPr>
            <a:fld id="{DC9775B9-535C-4808-A075-76CE900EFD77}" type="slidenum">
              <a:rPr lang="it-IT"/>
              <a:pPr>
                <a:defRPr/>
              </a:pPr>
              <a:t>‹N›</a:t>
            </a:fld>
            <a:endParaRPr lang="it-IT" dirty="0"/>
          </a:p>
        </p:txBody>
      </p:sp>
      <p:sp>
        <p:nvSpPr>
          <p:cNvPr id="6" name="Segnaposto piè di pagina 23"/>
          <p:cNvSpPr>
            <a:spLocks noGrp="1"/>
          </p:cNvSpPr>
          <p:nvPr>
            <p:ph type="ftr" sz="quarter" idx="11"/>
          </p:nvPr>
        </p:nvSpPr>
        <p:spPr>
          <a:xfrm>
            <a:off x="327025" y="6356350"/>
            <a:ext cx="5119688" cy="365125"/>
          </a:xfrm>
        </p:spPr>
        <p:txBody>
          <a:bodyPr/>
          <a:lstStyle>
            <a:lvl1pPr fontAlgn="auto">
              <a:spcBef>
                <a:spcPts val="0"/>
              </a:spcBef>
              <a:spcAft>
                <a:spcPts val="0"/>
              </a:spcAft>
              <a:defRPr b="1" i="1">
                <a:latin typeface="Calibri" charset="0"/>
              </a:defRPr>
            </a:lvl1pPr>
          </a:lstStyle>
          <a:p>
            <a:pPr>
              <a:defRPr/>
            </a:pPr>
            <a:r>
              <a:rPr lang="it-IT"/>
              <a:t>Relatore:  Ing. Massimiliano Severino, Dipartimento della Protezione Civile</a:t>
            </a:r>
          </a:p>
        </p:txBody>
      </p:sp>
    </p:spTree>
    <p:extLst>
      <p:ext uri="{BB962C8B-B14F-4D97-AF65-F5344CB8AC3E}">
        <p14:creationId xmlns:p14="http://schemas.microsoft.com/office/powerpoint/2010/main" val="350788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3_Titolo e contenuto">
    <p:spTree>
      <p:nvGrpSpPr>
        <p:cNvPr id="1" name=""/>
        <p:cNvGrpSpPr/>
        <p:nvPr/>
      </p:nvGrpSpPr>
      <p:grpSpPr>
        <a:xfrm>
          <a:off x="0" y="0"/>
          <a:ext cx="0" cy="0"/>
          <a:chOff x="0" y="0"/>
          <a:chExt cx="0" cy="0"/>
        </a:xfrm>
      </p:grpSpPr>
      <p:pic>
        <p:nvPicPr>
          <p:cNvPr id="4" name="Immagine 9" descr="SLIDE_PPT_800x6002.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8" descr="MARCHIO_DPC.eps"/>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81000" y="422275"/>
            <a:ext cx="762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10"/>
          <p:cNvSpPr txBox="1">
            <a:spLocks noChangeArrowheads="1"/>
          </p:cNvSpPr>
          <p:nvPr userDrawn="1"/>
        </p:nvSpPr>
        <p:spPr bwMode="auto">
          <a:xfrm>
            <a:off x="6784975" y="711200"/>
            <a:ext cx="1566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it-IT" altLang="it-IT" sz="800" smtClean="0">
                <a:solidFill>
                  <a:srgbClr val="003A70"/>
                </a:solidFill>
                <a:cs typeface="Arial" charset="0"/>
              </a:rPr>
              <a:t>www.protezionecivile.gov.it</a:t>
            </a:r>
          </a:p>
        </p:txBody>
      </p:sp>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6A3D32B-6457-4FA2-8268-D12D3C41AB0A}" type="datetime1">
              <a:rPr lang="it-IT"/>
              <a:pPr>
                <a:defRPr/>
              </a:pPr>
              <a:t>29/11/2017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F8F02E6-FBA4-40E3-A764-566E36224CF4}" type="slidenum">
              <a:rPr lang="it-IT" altLang="it-IT"/>
              <a:pPr>
                <a:defRPr/>
              </a:pPr>
              <a:t>‹N›</a:t>
            </a:fld>
            <a:endParaRPr lang="it-IT" altLang="it-IT"/>
          </a:p>
        </p:txBody>
      </p:sp>
    </p:spTree>
    <p:extLst>
      <p:ext uri="{BB962C8B-B14F-4D97-AF65-F5344CB8AC3E}">
        <p14:creationId xmlns:p14="http://schemas.microsoft.com/office/powerpoint/2010/main" val="1725715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6" descr="SLIDE_PPT_800x6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descr="MARCHIO_DPC.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389813" y="5389563"/>
            <a:ext cx="129063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719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2" name="Immagine 9" descr="SLIDE_PPT_800x6002.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8" descr="MARCHIO_DPC.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6213" y="457200"/>
            <a:ext cx="735012" cy="576263"/>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4" name="CasellaDiTesto 10"/>
          <p:cNvSpPr txBox="1">
            <a:spLocks noChangeArrowheads="1"/>
          </p:cNvSpPr>
          <p:nvPr userDrawn="1"/>
        </p:nvSpPr>
        <p:spPr bwMode="auto">
          <a:xfrm>
            <a:off x="7494588" y="711200"/>
            <a:ext cx="1566862" cy="215900"/>
          </a:xfrm>
          <a:prstGeom prst="rect">
            <a:avLst/>
          </a:prstGeom>
          <a:noFill/>
          <a:ln>
            <a:noFill/>
          </a:ln>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it-IT" altLang="it-IT" sz="800" smtClean="0">
                <a:solidFill>
                  <a:srgbClr val="003A70"/>
                </a:solidFill>
              </a:rPr>
              <a:t>www.protezionecivile.gov.it</a:t>
            </a:r>
          </a:p>
        </p:txBody>
      </p:sp>
      <p:sp>
        <p:nvSpPr>
          <p:cNvPr id="5" name="Segnaposto numero diapositiva 22"/>
          <p:cNvSpPr>
            <a:spLocks noGrp="1"/>
          </p:cNvSpPr>
          <p:nvPr>
            <p:ph type="sldNum" sz="quarter" idx="10"/>
          </p:nvPr>
        </p:nvSpPr>
        <p:spPr>
          <a:xfrm>
            <a:off x="8404225" y="6356350"/>
            <a:ext cx="511175" cy="365125"/>
          </a:xfrm>
        </p:spPr>
        <p:txBody>
          <a:bodyPr/>
          <a:lstStyle>
            <a:lvl1pPr fontAlgn="auto">
              <a:spcBef>
                <a:spcPts val="0"/>
              </a:spcBef>
              <a:spcAft>
                <a:spcPts val="0"/>
              </a:spcAft>
              <a:defRPr sz="1400" b="1">
                <a:latin typeface="Calibri" charset="0"/>
              </a:defRPr>
            </a:lvl1pPr>
          </a:lstStyle>
          <a:p>
            <a:pPr>
              <a:defRPr/>
            </a:pPr>
            <a:fld id="{26D34A50-403A-439E-8021-E0C851E0F1AF}" type="slidenum">
              <a:rPr lang="it-IT"/>
              <a:pPr>
                <a:defRPr/>
              </a:pPr>
              <a:t>‹N›</a:t>
            </a:fld>
            <a:endParaRPr lang="it-IT" dirty="0"/>
          </a:p>
        </p:txBody>
      </p:sp>
      <p:sp>
        <p:nvSpPr>
          <p:cNvPr id="6" name="Segnaposto piè di pagina 23"/>
          <p:cNvSpPr>
            <a:spLocks noGrp="1"/>
          </p:cNvSpPr>
          <p:nvPr>
            <p:ph type="ftr" sz="quarter" idx="11"/>
          </p:nvPr>
        </p:nvSpPr>
        <p:spPr>
          <a:xfrm>
            <a:off x="327025" y="6356350"/>
            <a:ext cx="5119688" cy="365125"/>
          </a:xfrm>
        </p:spPr>
        <p:txBody>
          <a:bodyPr/>
          <a:lstStyle>
            <a:lvl1pPr fontAlgn="auto">
              <a:spcBef>
                <a:spcPts val="0"/>
              </a:spcBef>
              <a:spcAft>
                <a:spcPts val="0"/>
              </a:spcAft>
              <a:defRPr b="1" i="1">
                <a:latin typeface="Calibri" charset="0"/>
              </a:defRPr>
            </a:lvl1pPr>
          </a:lstStyle>
          <a:p>
            <a:pPr>
              <a:defRPr/>
            </a:pPr>
            <a:r>
              <a:rPr lang="it-IT"/>
              <a:t>Relatore:  Ing. Massimiliano Severino, Dipartimento della Protezione Civile</a:t>
            </a:r>
          </a:p>
        </p:txBody>
      </p:sp>
    </p:spTree>
    <p:extLst>
      <p:ext uri="{BB962C8B-B14F-4D97-AF65-F5344CB8AC3E}">
        <p14:creationId xmlns:p14="http://schemas.microsoft.com/office/powerpoint/2010/main" val="1127233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151E8295-CA76-43EA-8FDE-69BFF4AA51A1}" type="datetime1">
              <a:rPr lang="it-IT"/>
              <a:pPr>
                <a:defRPr/>
              </a:pPr>
              <a:t>29/11/2017</a:t>
            </a:fld>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2A75E377-3293-4BBD-B27B-4B2CFC1758C8}" type="slidenum">
              <a:rPr lang="it-IT"/>
              <a:pPr>
                <a:defRPr/>
              </a:pPr>
              <a:t>‹N›</a:t>
            </a:fld>
            <a:endParaRPr lang="it-IT"/>
          </a:p>
        </p:txBody>
      </p:sp>
    </p:spTree>
    <p:extLst>
      <p:ext uri="{BB962C8B-B14F-4D97-AF65-F5344CB8AC3E}">
        <p14:creationId xmlns:p14="http://schemas.microsoft.com/office/powerpoint/2010/main" val="2804564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291D792B-949E-498B-BD05-1FC557EB2F8E}" type="datetime1">
              <a:rPr lang="it-IT"/>
              <a:pPr>
                <a:defRPr/>
              </a:pPr>
              <a:t>29/11/2017</a:t>
            </a:fld>
            <a:endParaRPr lang="it-IT"/>
          </a:p>
        </p:txBody>
      </p:sp>
      <p:sp>
        <p:nvSpPr>
          <p:cNvPr id="6"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7"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1D3D3A7F-A019-4138-9618-EE754F84B95B}" type="slidenum">
              <a:rPr lang="it-IT"/>
              <a:pPr>
                <a:defRPr/>
              </a:pPr>
              <a:t>‹N›</a:t>
            </a:fld>
            <a:endParaRPr lang="it-IT"/>
          </a:p>
        </p:txBody>
      </p:sp>
    </p:spTree>
    <p:extLst>
      <p:ext uri="{BB962C8B-B14F-4D97-AF65-F5344CB8AC3E}">
        <p14:creationId xmlns:p14="http://schemas.microsoft.com/office/powerpoint/2010/main" val="1480889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BEDF25BF-13CA-48DF-98BF-4A8509CA5881}" type="datetime1">
              <a:rPr lang="it-IT"/>
              <a:pPr>
                <a:defRPr/>
              </a:pPr>
              <a:t>29/11/2017</a:t>
            </a:fld>
            <a:endParaRPr lang="it-IT"/>
          </a:p>
        </p:txBody>
      </p:sp>
      <p:sp>
        <p:nvSpPr>
          <p:cNvPr id="8"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9"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4BA66763-54DB-4F91-8F34-21892237ADE2}" type="slidenum">
              <a:rPr lang="it-IT"/>
              <a:pPr>
                <a:defRPr/>
              </a:pPr>
              <a:t>‹N›</a:t>
            </a:fld>
            <a:endParaRPr lang="it-IT"/>
          </a:p>
        </p:txBody>
      </p:sp>
    </p:spTree>
    <p:extLst>
      <p:ext uri="{BB962C8B-B14F-4D97-AF65-F5344CB8AC3E}">
        <p14:creationId xmlns:p14="http://schemas.microsoft.com/office/powerpoint/2010/main" val="328658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2" name="Immagine 9" descr="SLIDE_PPT_800x600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8" descr="MARCHIO_DPC.eps"/>
          <p:cNvPicPr>
            <a:picLocks noChangeAspect="1"/>
          </p:cNvPicPr>
          <p:nvPr userDrawn="1"/>
        </p:nvPicPr>
        <p:blipFill>
          <a:blip r:embed="rId3"/>
          <a:srcRect/>
          <a:stretch>
            <a:fillRect/>
          </a:stretch>
        </p:blipFill>
        <p:spPr bwMode="auto">
          <a:xfrm>
            <a:off x="176213" y="457200"/>
            <a:ext cx="735012" cy="576263"/>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4" name="CasellaDiTesto 10"/>
          <p:cNvSpPr txBox="1">
            <a:spLocks noChangeArrowheads="1"/>
          </p:cNvSpPr>
          <p:nvPr userDrawn="1"/>
        </p:nvSpPr>
        <p:spPr bwMode="auto">
          <a:xfrm>
            <a:off x="7494588" y="711200"/>
            <a:ext cx="1566862" cy="215900"/>
          </a:xfrm>
          <a:prstGeom prst="rect">
            <a:avLst/>
          </a:prstGeom>
          <a:noFill/>
          <a:ln>
            <a:noFill/>
          </a:ln>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it-IT" altLang="it-IT" sz="800" smtClean="0">
                <a:solidFill>
                  <a:srgbClr val="003A70"/>
                </a:solidFill>
              </a:rPr>
              <a:t>www.protezionecivile.gov.it</a:t>
            </a:r>
          </a:p>
        </p:txBody>
      </p:sp>
      <p:sp>
        <p:nvSpPr>
          <p:cNvPr id="5" name="Segnaposto numero diapositiva 22"/>
          <p:cNvSpPr>
            <a:spLocks noGrp="1"/>
          </p:cNvSpPr>
          <p:nvPr>
            <p:ph type="sldNum" sz="quarter" idx="10"/>
          </p:nvPr>
        </p:nvSpPr>
        <p:spPr>
          <a:xfrm>
            <a:off x="8404225" y="6356350"/>
            <a:ext cx="511175" cy="365125"/>
          </a:xfrm>
        </p:spPr>
        <p:txBody>
          <a:bodyPr/>
          <a:lstStyle>
            <a:lvl1pPr fontAlgn="auto">
              <a:spcBef>
                <a:spcPts val="0"/>
              </a:spcBef>
              <a:spcAft>
                <a:spcPts val="0"/>
              </a:spcAft>
              <a:defRPr sz="1400" b="1">
                <a:latin typeface="Calibri" charset="0"/>
              </a:defRPr>
            </a:lvl1pPr>
          </a:lstStyle>
          <a:p>
            <a:pPr>
              <a:defRPr/>
            </a:pPr>
            <a:fld id="{26D34A50-403A-439E-8021-E0C851E0F1AF}" type="slidenum">
              <a:rPr lang="it-IT"/>
              <a:pPr>
                <a:defRPr/>
              </a:pPr>
              <a:t>‹N›</a:t>
            </a:fld>
            <a:endParaRPr lang="it-IT" dirty="0"/>
          </a:p>
        </p:txBody>
      </p:sp>
      <p:sp>
        <p:nvSpPr>
          <p:cNvPr id="6" name="Segnaposto piè di pagina 23"/>
          <p:cNvSpPr>
            <a:spLocks noGrp="1"/>
          </p:cNvSpPr>
          <p:nvPr>
            <p:ph type="ftr" sz="quarter" idx="11"/>
          </p:nvPr>
        </p:nvSpPr>
        <p:spPr>
          <a:xfrm>
            <a:off x="327025" y="6356350"/>
            <a:ext cx="5119688" cy="365125"/>
          </a:xfrm>
        </p:spPr>
        <p:txBody>
          <a:bodyPr/>
          <a:lstStyle>
            <a:lvl1pPr fontAlgn="auto">
              <a:spcBef>
                <a:spcPts val="0"/>
              </a:spcBef>
              <a:spcAft>
                <a:spcPts val="0"/>
              </a:spcAft>
              <a:defRPr b="1" i="1">
                <a:latin typeface="Calibri" charset="0"/>
              </a:defRPr>
            </a:lvl1pPr>
          </a:lstStyle>
          <a:p>
            <a:pPr>
              <a:defRPr/>
            </a:pPr>
            <a:r>
              <a:rPr lang="it-IT"/>
              <a:t>Relatore:  Ing. Massimiliano Severino, Dipartimento della Protezione Civile</a:t>
            </a:r>
          </a:p>
        </p:txBody>
      </p:sp>
    </p:spTree>
    <p:extLst>
      <p:ext uri="{BB962C8B-B14F-4D97-AF65-F5344CB8AC3E}">
        <p14:creationId xmlns:p14="http://schemas.microsoft.com/office/powerpoint/2010/main" val="4188138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008F352F-537A-46E4-BAB7-DB7773B16169}" type="datetime1">
              <a:rPr lang="it-IT"/>
              <a:pPr>
                <a:defRPr/>
              </a:pPr>
              <a:t>29/11/2017</a:t>
            </a:fld>
            <a:endParaRPr lang="it-IT"/>
          </a:p>
        </p:txBody>
      </p:sp>
      <p:sp>
        <p:nvSpPr>
          <p:cNvPr id="4"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5"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98AE8B52-6034-4191-830A-C1AFEA9C55A5}" type="slidenum">
              <a:rPr lang="it-IT"/>
              <a:pPr>
                <a:defRPr/>
              </a:pPr>
              <a:t>‹N›</a:t>
            </a:fld>
            <a:endParaRPr lang="it-IT"/>
          </a:p>
        </p:txBody>
      </p:sp>
    </p:spTree>
    <p:extLst>
      <p:ext uri="{BB962C8B-B14F-4D97-AF65-F5344CB8AC3E}">
        <p14:creationId xmlns:p14="http://schemas.microsoft.com/office/powerpoint/2010/main" val="2980134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0086DF66-C4A5-45BE-9F9B-930A436CAEE7}" type="datetime1">
              <a:rPr lang="it-IT"/>
              <a:pPr>
                <a:defRPr/>
              </a:pPr>
              <a:t>29/11/2017</a:t>
            </a:fld>
            <a:endParaRPr lang="it-IT"/>
          </a:p>
        </p:txBody>
      </p:sp>
      <p:sp>
        <p:nvSpPr>
          <p:cNvPr id="3"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4"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DBA169A3-2121-499B-BCCD-698287996EFA}" type="slidenum">
              <a:rPr lang="it-IT"/>
              <a:pPr>
                <a:defRPr/>
              </a:pPr>
              <a:t>‹N›</a:t>
            </a:fld>
            <a:endParaRPr lang="it-IT"/>
          </a:p>
        </p:txBody>
      </p:sp>
    </p:spTree>
    <p:extLst>
      <p:ext uri="{BB962C8B-B14F-4D97-AF65-F5344CB8AC3E}">
        <p14:creationId xmlns:p14="http://schemas.microsoft.com/office/powerpoint/2010/main" val="648844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7A08A571-71BD-4488-9E06-5576EE7B0EDC}" type="datetime1">
              <a:rPr lang="it-IT"/>
              <a:pPr>
                <a:defRPr/>
              </a:pPr>
              <a:t>29/11/2017</a:t>
            </a:fld>
            <a:endParaRPr lang="it-IT"/>
          </a:p>
        </p:txBody>
      </p:sp>
      <p:sp>
        <p:nvSpPr>
          <p:cNvPr id="6"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7"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04C60F43-8306-4F0C-9D87-E5D16F416973}" type="slidenum">
              <a:rPr lang="it-IT"/>
              <a:pPr>
                <a:defRPr/>
              </a:pPr>
              <a:t>‹N›</a:t>
            </a:fld>
            <a:endParaRPr lang="it-IT"/>
          </a:p>
        </p:txBody>
      </p:sp>
    </p:spTree>
    <p:extLst>
      <p:ext uri="{BB962C8B-B14F-4D97-AF65-F5344CB8AC3E}">
        <p14:creationId xmlns:p14="http://schemas.microsoft.com/office/powerpoint/2010/main" val="3435660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1B69440C-303C-4641-8CF6-AFE34ECB9AB7}" type="datetime1">
              <a:rPr lang="it-IT"/>
              <a:pPr>
                <a:defRPr/>
              </a:pPr>
              <a:t>29/11/2017</a:t>
            </a:fld>
            <a:endParaRPr lang="it-IT"/>
          </a:p>
        </p:txBody>
      </p:sp>
      <p:sp>
        <p:nvSpPr>
          <p:cNvPr id="6"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7"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D495C9F6-D040-4223-91BF-FE81A2063FC8}" type="slidenum">
              <a:rPr lang="it-IT"/>
              <a:pPr>
                <a:defRPr/>
              </a:pPr>
              <a:t>‹N›</a:t>
            </a:fld>
            <a:endParaRPr lang="it-IT"/>
          </a:p>
        </p:txBody>
      </p:sp>
    </p:spTree>
    <p:extLst>
      <p:ext uri="{BB962C8B-B14F-4D97-AF65-F5344CB8AC3E}">
        <p14:creationId xmlns:p14="http://schemas.microsoft.com/office/powerpoint/2010/main" val="1010192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10D43A66-8867-437C-83CF-8AF40B17715F}" type="datetime1">
              <a:rPr lang="it-IT"/>
              <a:pPr>
                <a:defRPr/>
              </a:pPr>
              <a:t>29/11/2017</a:t>
            </a:fld>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3CF400F4-477C-4CCE-9066-4256B5D06CE2}" type="slidenum">
              <a:rPr lang="it-IT"/>
              <a:pPr>
                <a:defRPr/>
              </a:pPr>
              <a:t>‹N›</a:t>
            </a:fld>
            <a:endParaRPr lang="it-IT"/>
          </a:p>
        </p:txBody>
      </p:sp>
    </p:spTree>
    <p:extLst>
      <p:ext uri="{BB962C8B-B14F-4D97-AF65-F5344CB8AC3E}">
        <p14:creationId xmlns:p14="http://schemas.microsoft.com/office/powerpoint/2010/main" val="2626004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6B81376F-AC56-4FA9-9956-485A7CDF6F35}" type="datetime1">
              <a:rPr lang="it-IT"/>
              <a:pPr>
                <a:defRPr/>
              </a:pPr>
              <a:t>29/11/2017</a:t>
            </a:fld>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78D0B2E5-652D-4AD5-83FA-20867E4A3119}" type="slidenum">
              <a:rPr lang="it-IT"/>
              <a:pPr>
                <a:defRPr/>
              </a:pPr>
              <a:t>‹N›</a:t>
            </a:fld>
            <a:endParaRPr lang="it-IT"/>
          </a:p>
        </p:txBody>
      </p:sp>
    </p:spTree>
    <p:extLst>
      <p:ext uri="{BB962C8B-B14F-4D97-AF65-F5344CB8AC3E}">
        <p14:creationId xmlns:p14="http://schemas.microsoft.com/office/powerpoint/2010/main" val="2350135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pic>
        <p:nvPicPr>
          <p:cNvPr id="2" name="Immagine 9" descr="SLIDE_PPT_800x6002.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8" descr="MARCHIO_DPC.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6213" y="457200"/>
            <a:ext cx="735012" cy="576263"/>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4" name="CasellaDiTesto 10"/>
          <p:cNvSpPr txBox="1">
            <a:spLocks noChangeArrowheads="1"/>
          </p:cNvSpPr>
          <p:nvPr userDrawn="1"/>
        </p:nvSpPr>
        <p:spPr bwMode="auto">
          <a:xfrm>
            <a:off x="7494588" y="711200"/>
            <a:ext cx="1566862" cy="215900"/>
          </a:xfrm>
          <a:prstGeom prst="rect">
            <a:avLst/>
          </a:prstGeom>
          <a:noFill/>
          <a:ln>
            <a:noFill/>
          </a:ln>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it-IT" altLang="it-IT" sz="800" smtClean="0">
                <a:solidFill>
                  <a:srgbClr val="003A70"/>
                </a:solidFill>
              </a:rPr>
              <a:t>www.protezionecivile.gov.it</a:t>
            </a:r>
          </a:p>
        </p:txBody>
      </p:sp>
      <p:sp>
        <p:nvSpPr>
          <p:cNvPr id="5" name="Segnaposto numero diapositiva 22"/>
          <p:cNvSpPr>
            <a:spLocks noGrp="1"/>
          </p:cNvSpPr>
          <p:nvPr>
            <p:ph type="sldNum" sz="quarter" idx="10"/>
          </p:nvPr>
        </p:nvSpPr>
        <p:spPr>
          <a:xfrm>
            <a:off x="8404225" y="6356350"/>
            <a:ext cx="511175" cy="365125"/>
          </a:xfrm>
        </p:spPr>
        <p:txBody>
          <a:bodyPr/>
          <a:lstStyle>
            <a:lvl1pPr fontAlgn="auto">
              <a:spcBef>
                <a:spcPts val="0"/>
              </a:spcBef>
              <a:spcAft>
                <a:spcPts val="0"/>
              </a:spcAft>
              <a:defRPr sz="1400" b="1">
                <a:latin typeface="Calibri" charset="0"/>
              </a:defRPr>
            </a:lvl1pPr>
          </a:lstStyle>
          <a:p>
            <a:pPr>
              <a:defRPr/>
            </a:pPr>
            <a:fld id="{B4D11889-C514-49B5-8E1C-ABF40758CB4F}" type="slidenum">
              <a:rPr lang="it-IT"/>
              <a:pPr>
                <a:defRPr/>
              </a:pPr>
              <a:t>‹N›</a:t>
            </a:fld>
            <a:endParaRPr lang="it-IT" dirty="0"/>
          </a:p>
        </p:txBody>
      </p:sp>
    </p:spTree>
    <p:extLst>
      <p:ext uri="{BB962C8B-B14F-4D97-AF65-F5344CB8AC3E}">
        <p14:creationId xmlns:p14="http://schemas.microsoft.com/office/powerpoint/2010/main" val="90103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2" name="Immagine 9" descr="SLIDE_PPT_800x600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Immagine 8" descr="MARCHIO_DPC.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6213" y="457200"/>
            <a:ext cx="735012" cy="576263"/>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4" name="CasellaDiTesto 10"/>
          <p:cNvSpPr txBox="1">
            <a:spLocks noChangeArrowheads="1"/>
          </p:cNvSpPr>
          <p:nvPr userDrawn="1"/>
        </p:nvSpPr>
        <p:spPr bwMode="auto">
          <a:xfrm>
            <a:off x="7494588" y="711200"/>
            <a:ext cx="1566862" cy="215900"/>
          </a:xfrm>
          <a:prstGeom prst="rect">
            <a:avLst/>
          </a:prstGeom>
          <a:noFill/>
          <a:ln>
            <a:noFill/>
          </a:ln>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it-IT" altLang="it-IT" sz="800" smtClean="0">
                <a:solidFill>
                  <a:srgbClr val="003A70"/>
                </a:solidFill>
              </a:rPr>
              <a:t>www.protezionecivile.gov.it</a:t>
            </a:r>
          </a:p>
        </p:txBody>
      </p:sp>
      <p:sp>
        <p:nvSpPr>
          <p:cNvPr id="5" name="Segnaposto numero diapositiva 22"/>
          <p:cNvSpPr>
            <a:spLocks noGrp="1"/>
          </p:cNvSpPr>
          <p:nvPr>
            <p:ph type="sldNum" sz="quarter" idx="10"/>
          </p:nvPr>
        </p:nvSpPr>
        <p:spPr>
          <a:xfrm>
            <a:off x="8404225" y="6356350"/>
            <a:ext cx="511175" cy="365125"/>
          </a:xfrm>
        </p:spPr>
        <p:txBody>
          <a:bodyPr/>
          <a:lstStyle>
            <a:lvl1pPr fontAlgn="auto">
              <a:spcBef>
                <a:spcPts val="0"/>
              </a:spcBef>
              <a:spcAft>
                <a:spcPts val="0"/>
              </a:spcAft>
              <a:defRPr sz="1400" b="1">
                <a:latin typeface="Calibri" charset="0"/>
              </a:defRPr>
            </a:lvl1pPr>
          </a:lstStyle>
          <a:p>
            <a:pPr>
              <a:defRPr/>
            </a:pPr>
            <a:fld id="{DC9775B9-535C-4808-A075-76CE900EFD77}" type="slidenum">
              <a:rPr lang="it-IT"/>
              <a:pPr>
                <a:defRPr/>
              </a:pPr>
              <a:t>‹N›</a:t>
            </a:fld>
            <a:endParaRPr lang="it-IT" dirty="0"/>
          </a:p>
        </p:txBody>
      </p:sp>
      <p:sp>
        <p:nvSpPr>
          <p:cNvPr id="6" name="Segnaposto piè di pagina 23"/>
          <p:cNvSpPr>
            <a:spLocks noGrp="1"/>
          </p:cNvSpPr>
          <p:nvPr>
            <p:ph type="ftr" sz="quarter" idx="11"/>
          </p:nvPr>
        </p:nvSpPr>
        <p:spPr>
          <a:xfrm>
            <a:off x="327025" y="6356350"/>
            <a:ext cx="5119688" cy="365125"/>
          </a:xfrm>
        </p:spPr>
        <p:txBody>
          <a:bodyPr/>
          <a:lstStyle>
            <a:lvl1pPr fontAlgn="auto">
              <a:spcBef>
                <a:spcPts val="0"/>
              </a:spcBef>
              <a:spcAft>
                <a:spcPts val="0"/>
              </a:spcAft>
              <a:defRPr b="1" i="1">
                <a:latin typeface="Calibri" charset="0"/>
              </a:defRPr>
            </a:lvl1pPr>
          </a:lstStyle>
          <a:p>
            <a:pPr>
              <a:defRPr/>
            </a:pPr>
            <a:r>
              <a:rPr lang="it-IT"/>
              <a:t>Relatore:  Ing. Massimiliano Severino, Dipartimento della Protezione Civile</a:t>
            </a:r>
          </a:p>
        </p:txBody>
      </p:sp>
    </p:spTree>
    <p:extLst>
      <p:ext uri="{BB962C8B-B14F-4D97-AF65-F5344CB8AC3E}">
        <p14:creationId xmlns:p14="http://schemas.microsoft.com/office/powerpoint/2010/main" val="1465161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65012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239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151E8295-CA76-43EA-8FDE-69BFF4AA51A1}" type="datetime1">
              <a:rPr lang="it-IT"/>
              <a:pPr>
                <a:defRPr/>
              </a:pPr>
              <a:t>29/11/2017</a:t>
            </a:fld>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2A75E377-3293-4BBD-B27B-4B2CFC1758C8}" type="slidenum">
              <a:rPr lang="it-IT"/>
              <a:pPr>
                <a:defRPr/>
              </a:pPr>
              <a:t>‹N›</a:t>
            </a:fld>
            <a:endParaRPr lang="it-IT"/>
          </a:p>
        </p:txBody>
      </p:sp>
    </p:spTree>
    <p:extLst>
      <p:ext uri="{BB962C8B-B14F-4D97-AF65-F5344CB8AC3E}">
        <p14:creationId xmlns:p14="http://schemas.microsoft.com/office/powerpoint/2010/main" val="2711396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67486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82587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12921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93679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94203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45526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60667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32751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E5D7330-A106-4591-AF78-DDE784B5DA7A}" type="datetimeFigureOut">
              <a:rPr lang="it-IT" smtClean="0">
                <a:solidFill>
                  <a:prstClr val="black">
                    <a:tint val="75000"/>
                  </a:prstClr>
                </a:solidFill>
              </a:rPr>
              <a:pPr/>
              <a:t>29/11/2017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C6251278-6256-430C-8208-FE54AFEF214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64129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4" name="Immagine 9" descr="SLIDE_PPT_800x600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Immagine 8" descr="MARCHIO_DPC.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6493" y="457200"/>
            <a:ext cx="735454" cy="576106"/>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6" name="CasellaDiTesto 10"/>
          <p:cNvSpPr txBox="1">
            <a:spLocks noChangeArrowheads="1"/>
          </p:cNvSpPr>
          <p:nvPr userDrawn="1"/>
        </p:nvSpPr>
        <p:spPr bwMode="auto">
          <a:xfrm>
            <a:off x="7494662" y="711200"/>
            <a:ext cx="1566863" cy="215900"/>
          </a:xfrm>
          <a:prstGeom prst="rect">
            <a:avLst/>
          </a:prstGeom>
          <a:noFill/>
          <a:ln w="9525">
            <a:noFill/>
            <a:miter lim="800000"/>
            <a:headEnd/>
            <a:tailEnd/>
          </a:ln>
        </p:spPr>
        <p:txBody>
          <a:bodyPr>
            <a:spAutoFit/>
          </a:bodyPr>
          <a:lstStyle/>
          <a:p>
            <a:pPr algn="r" fontAlgn="auto">
              <a:spcBef>
                <a:spcPts val="0"/>
              </a:spcBef>
              <a:spcAft>
                <a:spcPts val="0"/>
              </a:spcAft>
              <a:defRPr/>
            </a:pPr>
            <a:r>
              <a:rPr lang="it-IT" sz="800" dirty="0">
                <a:solidFill>
                  <a:srgbClr val="003A70"/>
                </a:solidFill>
                <a:latin typeface="Calibri"/>
                <a:cs typeface="Arial" charset="0"/>
              </a:rPr>
              <a:t>www.protezionecivile.gov.it</a:t>
            </a:r>
          </a:p>
        </p:txBody>
      </p:sp>
      <p:sp>
        <p:nvSpPr>
          <p:cNvPr id="23" name="Segnaposto numero diapositiva 22"/>
          <p:cNvSpPr>
            <a:spLocks noGrp="1"/>
          </p:cNvSpPr>
          <p:nvPr>
            <p:ph type="sldNum" sz="quarter" idx="11"/>
          </p:nvPr>
        </p:nvSpPr>
        <p:spPr>
          <a:xfrm>
            <a:off x="8404412" y="6356350"/>
            <a:ext cx="510987" cy="365125"/>
          </a:xfrm>
        </p:spPr>
        <p:txBody>
          <a:bodyPr/>
          <a:lstStyle>
            <a:lvl1pPr>
              <a:defRPr sz="1400" b="1"/>
            </a:lvl1pPr>
          </a:lstStyle>
          <a:p>
            <a:pPr>
              <a:defRPr/>
            </a:pPr>
            <a:fld id="{7A4E55E0-F951-4949-AB4A-FA120A4EF367}" type="slidenum">
              <a:rPr lang="it-IT" smtClean="0">
                <a:solidFill>
                  <a:prstClr val="black">
                    <a:tint val="75000"/>
                  </a:prstClr>
                </a:solidFill>
              </a:rPr>
              <a:pPr>
                <a:defRPr/>
              </a:pPr>
              <a:t>‹N›</a:t>
            </a:fld>
            <a:endParaRPr lang="it-IT" dirty="0">
              <a:solidFill>
                <a:prstClr val="black">
                  <a:tint val="75000"/>
                </a:prstClr>
              </a:solidFill>
            </a:endParaRPr>
          </a:p>
        </p:txBody>
      </p:sp>
      <p:sp>
        <p:nvSpPr>
          <p:cNvPr id="24" name="Segnaposto piè di pagina 23"/>
          <p:cNvSpPr>
            <a:spLocks noGrp="1"/>
          </p:cNvSpPr>
          <p:nvPr>
            <p:ph type="ftr" sz="quarter" idx="12"/>
          </p:nvPr>
        </p:nvSpPr>
        <p:spPr>
          <a:xfrm>
            <a:off x="327223" y="6356350"/>
            <a:ext cx="5118835" cy="365125"/>
          </a:xfrm>
        </p:spPr>
        <p:txBody>
          <a:bodyPr/>
          <a:lstStyle>
            <a:lvl1pPr>
              <a:defRPr b="1" i="1"/>
            </a:lvl1pPr>
          </a:lstStyle>
          <a:p>
            <a:pPr>
              <a:defRPr/>
            </a:pPr>
            <a:r>
              <a:rPr lang="it-IT" dirty="0" smtClean="0">
                <a:solidFill>
                  <a:prstClr val="black">
                    <a:tint val="75000"/>
                  </a:prstClr>
                </a:solidFill>
              </a:rPr>
              <a:t>Relatore:  Arch. Elena Speranza, Dipartimento della Protezione Civile</a:t>
            </a:r>
            <a:endParaRPr lang="it-IT" dirty="0">
              <a:solidFill>
                <a:prstClr val="black">
                  <a:tint val="75000"/>
                </a:prstClr>
              </a:solidFill>
            </a:endParaRPr>
          </a:p>
        </p:txBody>
      </p:sp>
    </p:spTree>
    <p:extLst>
      <p:ext uri="{BB962C8B-B14F-4D97-AF65-F5344CB8AC3E}">
        <p14:creationId xmlns:p14="http://schemas.microsoft.com/office/powerpoint/2010/main" val="19701941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291D792B-949E-498B-BD05-1FC557EB2F8E}" type="datetime1">
              <a:rPr lang="it-IT"/>
              <a:pPr>
                <a:defRPr/>
              </a:pPr>
              <a:t>29/11/2017</a:t>
            </a:fld>
            <a:endParaRPr lang="it-IT"/>
          </a:p>
        </p:txBody>
      </p:sp>
      <p:sp>
        <p:nvSpPr>
          <p:cNvPr id="6"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7"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1D3D3A7F-A019-4138-9618-EE754F84B95B}" type="slidenum">
              <a:rPr lang="it-IT"/>
              <a:pPr>
                <a:defRPr/>
              </a:pPr>
              <a:t>‹N›</a:t>
            </a:fld>
            <a:endParaRPr lang="it-IT"/>
          </a:p>
        </p:txBody>
      </p:sp>
    </p:spTree>
    <p:extLst>
      <p:ext uri="{BB962C8B-B14F-4D97-AF65-F5344CB8AC3E}">
        <p14:creationId xmlns:p14="http://schemas.microsoft.com/office/powerpoint/2010/main" val="2538749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pic>
        <p:nvPicPr>
          <p:cNvPr id="4" name="Immagine 9" descr="SLIDE_PPT_800x600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Immagine 8" descr="MARCHIO_DPC.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6493" y="457200"/>
            <a:ext cx="735454" cy="576106"/>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6" name="CasellaDiTesto 10"/>
          <p:cNvSpPr txBox="1">
            <a:spLocks noChangeArrowheads="1"/>
          </p:cNvSpPr>
          <p:nvPr userDrawn="1"/>
        </p:nvSpPr>
        <p:spPr bwMode="auto">
          <a:xfrm>
            <a:off x="7494662" y="711200"/>
            <a:ext cx="1566863" cy="215900"/>
          </a:xfrm>
          <a:prstGeom prst="rect">
            <a:avLst/>
          </a:prstGeom>
          <a:noFill/>
          <a:ln w="9525">
            <a:noFill/>
            <a:miter lim="800000"/>
            <a:headEnd/>
            <a:tailEnd/>
          </a:ln>
        </p:spPr>
        <p:txBody>
          <a:bodyPr>
            <a:spAutoFit/>
          </a:bodyPr>
          <a:lstStyle/>
          <a:p>
            <a:pPr algn="r" fontAlgn="auto">
              <a:spcBef>
                <a:spcPts val="0"/>
              </a:spcBef>
              <a:spcAft>
                <a:spcPts val="0"/>
              </a:spcAft>
              <a:defRPr/>
            </a:pPr>
            <a:r>
              <a:rPr lang="it-IT" sz="800" dirty="0">
                <a:solidFill>
                  <a:srgbClr val="003A70"/>
                </a:solidFill>
                <a:latin typeface="Calibri"/>
                <a:cs typeface="Arial" charset="0"/>
              </a:rPr>
              <a:t>www.protezionecivile.gov.it</a:t>
            </a:r>
          </a:p>
        </p:txBody>
      </p:sp>
      <p:sp>
        <p:nvSpPr>
          <p:cNvPr id="23" name="Segnaposto numero diapositiva 22"/>
          <p:cNvSpPr>
            <a:spLocks noGrp="1"/>
          </p:cNvSpPr>
          <p:nvPr>
            <p:ph type="sldNum" sz="quarter" idx="11"/>
          </p:nvPr>
        </p:nvSpPr>
        <p:spPr>
          <a:xfrm>
            <a:off x="8404412" y="6356350"/>
            <a:ext cx="510987" cy="365125"/>
          </a:xfrm>
        </p:spPr>
        <p:txBody>
          <a:bodyPr/>
          <a:lstStyle>
            <a:lvl1pPr>
              <a:defRPr sz="1400" b="1"/>
            </a:lvl1pPr>
          </a:lstStyle>
          <a:p>
            <a:pPr>
              <a:defRPr/>
            </a:pPr>
            <a:fld id="{7A4E55E0-F951-4949-AB4A-FA120A4EF367}" type="slidenum">
              <a:rPr lang="it-IT" smtClean="0">
                <a:solidFill>
                  <a:prstClr val="black">
                    <a:tint val="75000"/>
                  </a:prstClr>
                </a:solidFill>
              </a:rPr>
              <a:pPr>
                <a:defRPr/>
              </a:pPr>
              <a:t>‹N›</a:t>
            </a:fld>
            <a:endParaRPr lang="it-IT" dirty="0">
              <a:solidFill>
                <a:prstClr val="black">
                  <a:tint val="75000"/>
                </a:prstClr>
              </a:solidFill>
            </a:endParaRPr>
          </a:p>
        </p:txBody>
      </p:sp>
      <p:sp>
        <p:nvSpPr>
          <p:cNvPr id="24" name="Segnaposto piè di pagina 23"/>
          <p:cNvSpPr>
            <a:spLocks noGrp="1"/>
          </p:cNvSpPr>
          <p:nvPr>
            <p:ph type="ftr" sz="quarter" idx="12"/>
          </p:nvPr>
        </p:nvSpPr>
        <p:spPr>
          <a:xfrm>
            <a:off x="327223" y="6356350"/>
            <a:ext cx="5118835" cy="365125"/>
          </a:xfrm>
        </p:spPr>
        <p:txBody>
          <a:bodyPr/>
          <a:lstStyle>
            <a:lvl1pPr>
              <a:defRPr b="1" i="1"/>
            </a:lvl1pPr>
          </a:lstStyle>
          <a:p>
            <a:pPr>
              <a:defRPr/>
            </a:pPr>
            <a:r>
              <a:rPr lang="it-IT" dirty="0" smtClean="0">
                <a:solidFill>
                  <a:prstClr val="black">
                    <a:tint val="75000"/>
                  </a:prstClr>
                </a:solidFill>
              </a:rPr>
              <a:t>Relatore:  Arch. Elena Speranza, Dipartimento della Protezione Civile</a:t>
            </a:r>
            <a:endParaRPr lang="it-IT" dirty="0">
              <a:solidFill>
                <a:prstClr val="black">
                  <a:tint val="75000"/>
                </a:prstClr>
              </a:solidFill>
            </a:endParaRPr>
          </a:p>
        </p:txBody>
      </p:sp>
    </p:spTree>
    <p:extLst>
      <p:ext uri="{BB962C8B-B14F-4D97-AF65-F5344CB8AC3E}">
        <p14:creationId xmlns:p14="http://schemas.microsoft.com/office/powerpoint/2010/main" val="33375595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pic>
        <p:nvPicPr>
          <p:cNvPr id="4" name="Immagine 9" descr="SLIDE_PPT_800x6002.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Immagine 8" descr="MARCHIO_DPC.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6493" y="457200"/>
            <a:ext cx="735454" cy="576106"/>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pic>
      <p:sp>
        <p:nvSpPr>
          <p:cNvPr id="6" name="CasellaDiTesto 10"/>
          <p:cNvSpPr txBox="1">
            <a:spLocks noChangeArrowheads="1"/>
          </p:cNvSpPr>
          <p:nvPr userDrawn="1"/>
        </p:nvSpPr>
        <p:spPr bwMode="auto">
          <a:xfrm>
            <a:off x="7494662" y="711200"/>
            <a:ext cx="1566863" cy="215900"/>
          </a:xfrm>
          <a:prstGeom prst="rect">
            <a:avLst/>
          </a:prstGeom>
          <a:noFill/>
          <a:ln w="9525">
            <a:noFill/>
            <a:miter lim="800000"/>
            <a:headEnd/>
            <a:tailEnd/>
          </a:ln>
        </p:spPr>
        <p:txBody>
          <a:bodyPr>
            <a:spAutoFit/>
          </a:bodyPr>
          <a:lstStyle/>
          <a:p>
            <a:pPr algn="r" fontAlgn="auto">
              <a:spcBef>
                <a:spcPts val="0"/>
              </a:spcBef>
              <a:spcAft>
                <a:spcPts val="0"/>
              </a:spcAft>
              <a:defRPr/>
            </a:pPr>
            <a:r>
              <a:rPr lang="it-IT" sz="800" dirty="0">
                <a:solidFill>
                  <a:srgbClr val="003A70"/>
                </a:solidFill>
                <a:latin typeface="Calibri"/>
                <a:cs typeface="Arial" charset="0"/>
              </a:rPr>
              <a:t>www.protezionecivile.gov.it</a:t>
            </a:r>
          </a:p>
        </p:txBody>
      </p:sp>
      <p:sp>
        <p:nvSpPr>
          <p:cNvPr id="23" name="Segnaposto numero diapositiva 22"/>
          <p:cNvSpPr>
            <a:spLocks noGrp="1"/>
          </p:cNvSpPr>
          <p:nvPr>
            <p:ph type="sldNum" sz="quarter" idx="11"/>
          </p:nvPr>
        </p:nvSpPr>
        <p:spPr>
          <a:xfrm>
            <a:off x="8404412" y="6356350"/>
            <a:ext cx="510987" cy="365125"/>
          </a:xfrm>
        </p:spPr>
        <p:txBody>
          <a:bodyPr/>
          <a:lstStyle>
            <a:lvl1pPr>
              <a:defRPr sz="1400" b="1"/>
            </a:lvl1pPr>
          </a:lstStyle>
          <a:p>
            <a:pPr>
              <a:defRPr/>
            </a:pPr>
            <a:fld id="{7A4E55E0-F951-4949-AB4A-FA120A4EF367}" type="slidenum">
              <a:rPr lang="it-IT" smtClean="0">
                <a:solidFill>
                  <a:prstClr val="black">
                    <a:tint val="75000"/>
                  </a:prstClr>
                </a:solidFill>
              </a:rPr>
              <a:pPr>
                <a:defRPr/>
              </a:pPr>
              <a:t>‹N›</a:t>
            </a:fld>
            <a:endParaRPr lang="it-IT" dirty="0">
              <a:solidFill>
                <a:prstClr val="black">
                  <a:tint val="75000"/>
                </a:prstClr>
              </a:solidFill>
            </a:endParaRPr>
          </a:p>
        </p:txBody>
      </p:sp>
      <p:sp>
        <p:nvSpPr>
          <p:cNvPr id="24" name="Segnaposto piè di pagina 23"/>
          <p:cNvSpPr>
            <a:spLocks noGrp="1"/>
          </p:cNvSpPr>
          <p:nvPr>
            <p:ph type="ftr" sz="quarter" idx="12"/>
          </p:nvPr>
        </p:nvSpPr>
        <p:spPr>
          <a:xfrm>
            <a:off x="327223" y="6356350"/>
            <a:ext cx="5118835" cy="365125"/>
          </a:xfrm>
        </p:spPr>
        <p:txBody>
          <a:bodyPr/>
          <a:lstStyle>
            <a:lvl1pPr>
              <a:defRPr b="1" i="1"/>
            </a:lvl1pPr>
          </a:lstStyle>
          <a:p>
            <a:pPr>
              <a:defRPr/>
            </a:pPr>
            <a:r>
              <a:rPr lang="it-IT" dirty="0" smtClean="0">
                <a:solidFill>
                  <a:prstClr val="black">
                    <a:tint val="75000"/>
                  </a:prstClr>
                </a:solidFill>
              </a:rPr>
              <a:t>Relatore:  Arch. Elena Speranza, Dipartimento della Protezione Civile</a:t>
            </a:r>
            <a:endParaRPr lang="it-IT" dirty="0">
              <a:solidFill>
                <a:prstClr val="black">
                  <a:tint val="75000"/>
                </a:prstClr>
              </a:solidFill>
            </a:endParaRPr>
          </a:p>
        </p:txBody>
      </p:sp>
    </p:spTree>
    <p:extLst>
      <p:ext uri="{BB962C8B-B14F-4D97-AF65-F5344CB8AC3E}">
        <p14:creationId xmlns:p14="http://schemas.microsoft.com/office/powerpoint/2010/main" val="87472837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2" name="Immagine 6" descr="SLIDE_PPT_800x6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5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descr="MARCHIO_DPC.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040563" y="5389563"/>
            <a:ext cx="129063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data 3"/>
          <p:cNvSpPr>
            <a:spLocks noGrp="1"/>
          </p:cNvSpPr>
          <p:nvPr>
            <p:ph type="dt" sz="half" idx="10"/>
          </p:nvPr>
        </p:nvSpPr>
        <p:spPr/>
        <p:txBody>
          <a:bodyPr/>
          <a:lstStyle>
            <a:lvl1pPr>
              <a:defRPr/>
            </a:lvl1pPr>
          </a:lstStyle>
          <a:p>
            <a:pPr>
              <a:defRPr/>
            </a:pPr>
            <a:fld id="{CBA6DE10-7B2A-42AE-AEB8-82E6ECB837EB}" type="datetime1">
              <a:rPr lang="it-IT">
                <a:solidFill>
                  <a:prstClr val="black">
                    <a:tint val="75000"/>
                  </a:prstClr>
                </a:solidFill>
              </a:rPr>
              <a:pPr>
                <a:defRPr/>
              </a:pPr>
              <a:t>29/11/2017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A97B489-EF1E-4D28-B857-4B846F19D0D6}" type="slidenum">
              <a:rPr lang="it-IT" altLang="it-IT">
                <a:solidFill>
                  <a:prstClr val="black">
                    <a:tint val="75000"/>
                  </a:prstClr>
                </a:solidFill>
              </a:rPr>
              <a:pPr>
                <a:defRPr/>
              </a:pPr>
              <a:t>‹N›</a:t>
            </a:fld>
            <a:endParaRPr lang="it-IT" altLang="it-IT">
              <a:solidFill>
                <a:prstClr val="black">
                  <a:tint val="75000"/>
                </a:prstClr>
              </a:solidFill>
            </a:endParaRPr>
          </a:p>
        </p:txBody>
      </p:sp>
    </p:spTree>
    <p:extLst>
      <p:ext uri="{BB962C8B-B14F-4D97-AF65-F5344CB8AC3E}">
        <p14:creationId xmlns:p14="http://schemas.microsoft.com/office/powerpoint/2010/main" val="997878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B45A78-DE9F-4BE8-86ED-8FF0830F0F6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49297884"/>
      </p:ext>
    </p:extLst>
  </p:cSld>
  <p:clrMapOvr>
    <a:masterClrMapping/>
  </p:clrMapOvr>
  <p:transition spd="med" advClick="0" advTm="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BEDF25BF-13CA-48DF-98BF-4A8509CA5881}" type="datetime1">
              <a:rPr lang="it-IT"/>
              <a:pPr>
                <a:defRPr/>
              </a:pPr>
              <a:t>29/11/2017</a:t>
            </a:fld>
            <a:endParaRPr lang="it-IT"/>
          </a:p>
        </p:txBody>
      </p:sp>
      <p:sp>
        <p:nvSpPr>
          <p:cNvPr id="8"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9"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4BA66763-54DB-4F91-8F34-21892237ADE2}" type="slidenum">
              <a:rPr lang="it-IT"/>
              <a:pPr>
                <a:defRPr/>
              </a:pPr>
              <a:t>‹N›</a:t>
            </a:fld>
            <a:endParaRPr lang="it-IT"/>
          </a:p>
        </p:txBody>
      </p:sp>
    </p:spTree>
    <p:extLst>
      <p:ext uri="{BB962C8B-B14F-4D97-AF65-F5344CB8AC3E}">
        <p14:creationId xmlns:p14="http://schemas.microsoft.com/office/powerpoint/2010/main" val="221396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008F352F-537A-46E4-BAB7-DB7773B16169}" type="datetime1">
              <a:rPr lang="it-IT"/>
              <a:pPr>
                <a:defRPr/>
              </a:pPr>
              <a:t>29/11/2017</a:t>
            </a:fld>
            <a:endParaRPr lang="it-IT"/>
          </a:p>
        </p:txBody>
      </p:sp>
      <p:sp>
        <p:nvSpPr>
          <p:cNvPr id="4"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5"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98AE8B52-6034-4191-830A-C1AFEA9C55A5}" type="slidenum">
              <a:rPr lang="it-IT"/>
              <a:pPr>
                <a:defRPr/>
              </a:pPr>
              <a:t>‹N›</a:t>
            </a:fld>
            <a:endParaRPr lang="it-IT"/>
          </a:p>
        </p:txBody>
      </p:sp>
    </p:spTree>
    <p:extLst>
      <p:ext uri="{BB962C8B-B14F-4D97-AF65-F5344CB8AC3E}">
        <p14:creationId xmlns:p14="http://schemas.microsoft.com/office/powerpoint/2010/main" val="290220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0086DF66-C4A5-45BE-9F9B-930A436CAEE7}" type="datetime1">
              <a:rPr lang="it-IT"/>
              <a:pPr>
                <a:defRPr/>
              </a:pPr>
              <a:t>29/11/2017</a:t>
            </a:fld>
            <a:endParaRPr lang="it-IT"/>
          </a:p>
        </p:txBody>
      </p:sp>
      <p:sp>
        <p:nvSpPr>
          <p:cNvPr id="3"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4"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DBA169A3-2121-499B-BCCD-698287996EFA}" type="slidenum">
              <a:rPr lang="it-IT"/>
              <a:pPr>
                <a:defRPr/>
              </a:pPr>
              <a:t>‹N›</a:t>
            </a:fld>
            <a:endParaRPr lang="it-IT"/>
          </a:p>
        </p:txBody>
      </p:sp>
    </p:spTree>
    <p:extLst>
      <p:ext uri="{BB962C8B-B14F-4D97-AF65-F5344CB8AC3E}">
        <p14:creationId xmlns:p14="http://schemas.microsoft.com/office/powerpoint/2010/main" val="111773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7A08A571-71BD-4488-9E06-5576EE7B0EDC}" type="datetime1">
              <a:rPr lang="it-IT"/>
              <a:pPr>
                <a:defRPr/>
              </a:pPr>
              <a:t>29/11/2017</a:t>
            </a:fld>
            <a:endParaRPr lang="it-IT"/>
          </a:p>
        </p:txBody>
      </p:sp>
      <p:sp>
        <p:nvSpPr>
          <p:cNvPr id="6"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7"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04C60F43-8306-4F0C-9D87-E5D16F416973}" type="slidenum">
              <a:rPr lang="it-IT"/>
              <a:pPr>
                <a:defRPr/>
              </a:pPr>
              <a:t>‹N›</a:t>
            </a:fld>
            <a:endParaRPr lang="it-IT"/>
          </a:p>
        </p:txBody>
      </p:sp>
    </p:spTree>
    <p:extLst>
      <p:ext uri="{BB962C8B-B14F-4D97-AF65-F5344CB8AC3E}">
        <p14:creationId xmlns:p14="http://schemas.microsoft.com/office/powerpoint/2010/main" val="2127340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fontAlgn="auto">
              <a:spcBef>
                <a:spcPts val="0"/>
              </a:spcBef>
              <a:spcAft>
                <a:spcPts val="0"/>
              </a:spcAft>
              <a:defRPr>
                <a:latin typeface="Calibri" charset="0"/>
              </a:defRPr>
            </a:lvl1pPr>
          </a:lstStyle>
          <a:p>
            <a:pPr>
              <a:defRPr/>
            </a:pPr>
            <a:fld id="{1B69440C-303C-4641-8CF6-AFE34ECB9AB7}" type="datetime1">
              <a:rPr lang="it-IT"/>
              <a:pPr>
                <a:defRPr/>
              </a:pPr>
              <a:t>29/11/2017</a:t>
            </a:fld>
            <a:endParaRPr lang="it-IT"/>
          </a:p>
        </p:txBody>
      </p:sp>
      <p:sp>
        <p:nvSpPr>
          <p:cNvPr id="6" name="Segnaposto piè di pagina 4"/>
          <p:cNvSpPr>
            <a:spLocks noGrp="1"/>
          </p:cNvSpPr>
          <p:nvPr>
            <p:ph type="ftr" sz="quarter" idx="11"/>
          </p:nvPr>
        </p:nvSpPr>
        <p:spPr/>
        <p:txBody>
          <a:bodyPr/>
          <a:lstStyle>
            <a:lvl1pPr fontAlgn="auto">
              <a:spcBef>
                <a:spcPts val="0"/>
              </a:spcBef>
              <a:spcAft>
                <a:spcPts val="0"/>
              </a:spcAft>
              <a:defRPr>
                <a:latin typeface="Calibri" charset="0"/>
              </a:defRPr>
            </a:lvl1pPr>
          </a:lstStyle>
          <a:p>
            <a:pPr>
              <a:defRPr/>
            </a:pPr>
            <a:endParaRPr lang="it-IT"/>
          </a:p>
        </p:txBody>
      </p:sp>
      <p:sp>
        <p:nvSpPr>
          <p:cNvPr id="7" name="Segnaposto numero diapositiva 5"/>
          <p:cNvSpPr>
            <a:spLocks noGrp="1"/>
          </p:cNvSpPr>
          <p:nvPr>
            <p:ph type="sldNum" sz="quarter" idx="12"/>
          </p:nvPr>
        </p:nvSpPr>
        <p:spPr/>
        <p:txBody>
          <a:bodyPr/>
          <a:lstStyle>
            <a:lvl1pPr fontAlgn="auto">
              <a:spcBef>
                <a:spcPts val="0"/>
              </a:spcBef>
              <a:spcAft>
                <a:spcPts val="0"/>
              </a:spcAft>
              <a:defRPr>
                <a:latin typeface="Calibri" charset="0"/>
              </a:defRPr>
            </a:lvl1pPr>
          </a:lstStyle>
          <a:p>
            <a:pPr>
              <a:defRPr/>
            </a:pPr>
            <a:fld id="{D495C9F6-D040-4223-91BF-FE81A2063FC8}" type="slidenum">
              <a:rPr lang="it-IT"/>
              <a:pPr>
                <a:defRPr/>
              </a:pPr>
              <a:t>‹N›</a:t>
            </a:fld>
            <a:endParaRPr lang="it-IT"/>
          </a:p>
        </p:txBody>
      </p:sp>
    </p:spTree>
    <p:extLst>
      <p:ext uri="{BB962C8B-B14F-4D97-AF65-F5344CB8AC3E}">
        <p14:creationId xmlns:p14="http://schemas.microsoft.com/office/powerpoint/2010/main" val="214966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stile</a:t>
            </a:r>
            <a:endParaRPr lang="it-IT" altLang="it-IT" smtClean="0"/>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endParaRPr lang="it-IT" altLang="it-IT" smtClean="0"/>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6C0FFD1E-8BF8-45B7-8E8D-CC4314069B57}" type="datetime1">
              <a:rPr lang="it-IT"/>
              <a:pPr>
                <a:defRPr/>
              </a:pPr>
              <a:t>29/11/2017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a:defRPr/>
            </a:pPr>
            <a:fld id="{6089BC8E-A93E-487F-A1E0-64FB310BA63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8893" r:id="rId1"/>
    <p:sldLayoutId id="2147488894" r:id="rId2"/>
    <p:sldLayoutId id="2147488895" r:id="rId3"/>
    <p:sldLayoutId id="2147488896" r:id="rId4"/>
    <p:sldLayoutId id="2147488897" r:id="rId5"/>
    <p:sldLayoutId id="2147488898" r:id="rId6"/>
    <p:sldLayoutId id="2147488899" r:id="rId7"/>
    <p:sldLayoutId id="2147488900" r:id="rId8"/>
    <p:sldLayoutId id="2147488901" r:id="rId9"/>
    <p:sldLayoutId id="2147488902" r:id="rId10"/>
    <p:sldLayoutId id="2147488903" r:id="rId11"/>
    <p:sldLayoutId id="2147488904" r:id="rId12"/>
    <p:sldLayoutId id="2147488925" r:id="rId13"/>
    <p:sldLayoutId id="2147488958" r:id="rId1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stile</a:t>
            </a:r>
            <a:endParaRPr lang="it-IT" altLang="it-IT" smtClean="0"/>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endParaRPr lang="it-IT" altLang="it-IT" smtClean="0"/>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6C0FFD1E-8BF8-45B7-8E8D-CC4314069B57}" type="datetime1">
              <a:rPr lang="it-IT"/>
              <a:pPr>
                <a:defRPr/>
              </a:pPr>
              <a:t>29/11/2017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a:defRPr/>
            </a:pPr>
            <a:fld id="{6089BC8E-A93E-487F-A1E0-64FB310BA639}" type="slidenum">
              <a:rPr lang="it-IT"/>
              <a:pPr>
                <a:defRPr/>
              </a:pPr>
              <a:t>‹N›</a:t>
            </a:fld>
            <a:endParaRPr lang="it-IT"/>
          </a:p>
        </p:txBody>
      </p:sp>
    </p:spTree>
    <p:extLst>
      <p:ext uri="{BB962C8B-B14F-4D97-AF65-F5344CB8AC3E}">
        <p14:creationId xmlns:p14="http://schemas.microsoft.com/office/powerpoint/2010/main" val="3603778612"/>
      </p:ext>
    </p:extLst>
  </p:cSld>
  <p:clrMap bg1="lt1" tx1="dk1" bg2="lt2" tx2="dk2" accent1="accent1" accent2="accent2" accent3="accent3" accent4="accent4" accent5="accent5" accent6="accent6" hlink="hlink" folHlink="folHlink"/>
  <p:sldLayoutIdLst>
    <p:sldLayoutId id="2147488927" r:id="rId1"/>
    <p:sldLayoutId id="2147488928" r:id="rId2"/>
    <p:sldLayoutId id="2147488929" r:id="rId3"/>
    <p:sldLayoutId id="2147488930" r:id="rId4"/>
    <p:sldLayoutId id="2147488931" r:id="rId5"/>
    <p:sldLayoutId id="2147488932" r:id="rId6"/>
    <p:sldLayoutId id="2147488933" r:id="rId7"/>
    <p:sldLayoutId id="2147488934" r:id="rId8"/>
    <p:sldLayoutId id="2147488935" r:id="rId9"/>
    <p:sldLayoutId id="2147488936" r:id="rId10"/>
    <p:sldLayoutId id="2147488937" r:id="rId11"/>
    <p:sldLayoutId id="2147488938" r:id="rId12"/>
    <p:sldLayoutId id="2147488939" r:id="rId1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E5D7330-A106-4591-AF78-DDE784B5DA7A}" type="datetimeFigureOut">
              <a:rPr lang="it-IT" smtClean="0">
                <a:solidFill>
                  <a:prstClr val="black">
                    <a:tint val="75000"/>
                  </a:prstClr>
                </a:solidFill>
                <a:latin typeface="Calibri"/>
              </a:rPr>
              <a:pPr fontAlgn="auto">
                <a:spcBef>
                  <a:spcPts val="0"/>
                </a:spcBef>
                <a:spcAft>
                  <a:spcPts val="0"/>
                </a:spcAft>
              </a:pPr>
              <a:t>29/11/2017</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6251278-6256-430C-8208-FE54AFEF2142}"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190541947"/>
      </p:ext>
    </p:extLst>
  </p:cSld>
  <p:clrMap bg1="lt1" tx1="dk1" bg2="lt2" tx2="dk2" accent1="accent1" accent2="accent2" accent3="accent3" accent4="accent4" accent5="accent5" accent6="accent6" hlink="hlink" folHlink="folHlink"/>
  <p:sldLayoutIdLst>
    <p:sldLayoutId id="2147488941" r:id="rId1"/>
    <p:sldLayoutId id="2147488942" r:id="rId2"/>
    <p:sldLayoutId id="2147488943" r:id="rId3"/>
    <p:sldLayoutId id="2147488944" r:id="rId4"/>
    <p:sldLayoutId id="2147488945" r:id="rId5"/>
    <p:sldLayoutId id="2147488946" r:id="rId6"/>
    <p:sldLayoutId id="2147488947" r:id="rId7"/>
    <p:sldLayoutId id="2147488948" r:id="rId8"/>
    <p:sldLayoutId id="2147488949" r:id="rId9"/>
    <p:sldLayoutId id="2147488950" r:id="rId10"/>
    <p:sldLayoutId id="2147488951" r:id="rId11"/>
    <p:sldLayoutId id="2147488952" r:id="rId12"/>
    <p:sldLayoutId id="2147488953" r:id="rId13"/>
    <p:sldLayoutId id="2147488954" r:id="rId14"/>
    <p:sldLayoutId id="2147488955" r:id="rId15"/>
    <p:sldLayoutId id="214748895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41.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4"/>
          <p:cNvSpPr txBox="1">
            <a:spLocks noChangeArrowheads="1"/>
          </p:cNvSpPr>
          <p:nvPr/>
        </p:nvSpPr>
        <p:spPr bwMode="auto">
          <a:xfrm>
            <a:off x="485777" y="3670334"/>
            <a:ext cx="857885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r">
              <a:lnSpc>
                <a:spcPct val="90000"/>
              </a:lnSpc>
              <a:spcBef>
                <a:spcPct val="0"/>
              </a:spcBef>
              <a:buFontTx/>
              <a:buNone/>
            </a:pPr>
            <a:r>
              <a:rPr lang="en-US" altLang="it-IT" sz="3600" b="1" dirty="0" smtClean="0">
                <a:solidFill>
                  <a:schemeClr val="bg1"/>
                </a:solidFill>
                <a:latin typeface="Arial" pitchFamily="34" charset="0"/>
                <a:cs typeface="Times New Roman" pitchFamily="18" charset="0"/>
              </a:rPr>
              <a:t>Use of </a:t>
            </a:r>
            <a:r>
              <a:rPr lang="en-US" altLang="it-IT" sz="3600" b="1" dirty="0" err="1" smtClean="0">
                <a:solidFill>
                  <a:schemeClr val="bg1"/>
                </a:solidFill>
                <a:latin typeface="Arial" pitchFamily="34" charset="0"/>
                <a:cs typeface="Times New Roman" pitchFamily="18" charset="0"/>
              </a:rPr>
              <a:t>OpenQuake</a:t>
            </a:r>
            <a:endParaRPr lang="en-US" altLang="it-IT" sz="3600" b="1" dirty="0" smtClean="0">
              <a:solidFill>
                <a:schemeClr val="bg1"/>
              </a:solidFill>
              <a:latin typeface="Arial" pitchFamily="34" charset="0"/>
              <a:cs typeface="Times New Roman" pitchFamily="18" charset="0"/>
            </a:endParaRPr>
          </a:p>
          <a:p>
            <a:pPr algn="r">
              <a:lnSpc>
                <a:spcPct val="90000"/>
              </a:lnSpc>
              <a:spcBef>
                <a:spcPct val="0"/>
              </a:spcBef>
              <a:buFontTx/>
              <a:buNone/>
            </a:pPr>
            <a:r>
              <a:rPr lang="en-US" altLang="it-IT" sz="3600" b="1" dirty="0" smtClean="0">
                <a:solidFill>
                  <a:schemeClr val="bg1"/>
                </a:solidFill>
                <a:latin typeface="Arial" pitchFamily="34" charset="0"/>
                <a:cs typeface="Times New Roman" pitchFamily="18" charset="0"/>
              </a:rPr>
              <a:t>for Civil </a:t>
            </a:r>
            <a:r>
              <a:rPr lang="en-US" altLang="it-IT" sz="3600" b="1" dirty="0">
                <a:solidFill>
                  <a:schemeClr val="bg1"/>
                </a:solidFill>
                <a:latin typeface="Arial" pitchFamily="34" charset="0"/>
                <a:cs typeface="Times New Roman" pitchFamily="18" charset="0"/>
              </a:rPr>
              <a:t>Protection </a:t>
            </a:r>
            <a:r>
              <a:rPr lang="en-US" altLang="it-IT" sz="3600" b="1" dirty="0" smtClean="0">
                <a:solidFill>
                  <a:schemeClr val="bg1"/>
                </a:solidFill>
                <a:latin typeface="Arial" pitchFamily="34" charset="0"/>
                <a:cs typeface="Times New Roman" pitchFamily="18" charset="0"/>
              </a:rPr>
              <a:t>activities in Italy</a:t>
            </a:r>
            <a:endParaRPr lang="en-US" altLang="it-IT" sz="3600" b="1" dirty="0">
              <a:solidFill>
                <a:schemeClr val="accent1"/>
              </a:solidFill>
              <a:latin typeface="Arial" pitchFamily="34" charset="0"/>
              <a:cs typeface="Times New Roman" pitchFamily="18" charset="0"/>
            </a:endParaRPr>
          </a:p>
        </p:txBody>
      </p:sp>
      <p:sp>
        <p:nvSpPr>
          <p:cNvPr id="34819" name="CasellaDiTesto 5"/>
          <p:cNvSpPr txBox="1">
            <a:spLocks noChangeArrowheads="1"/>
          </p:cNvSpPr>
          <p:nvPr/>
        </p:nvSpPr>
        <p:spPr bwMode="auto">
          <a:xfrm>
            <a:off x="148281" y="5462585"/>
            <a:ext cx="54022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it-IT" altLang="it-IT" sz="2800" b="1" i="1" dirty="0" smtClean="0">
                <a:solidFill>
                  <a:srgbClr val="003A70"/>
                </a:solidFill>
                <a:latin typeface="Arial" pitchFamily="34" charset="0"/>
              </a:rPr>
              <a:t>Daniela Di Bucci, Mauro Dolce</a:t>
            </a:r>
          </a:p>
          <a:p>
            <a:pPr eaLnBrk="1" hangingPunct="1">
              <a:spcBef>
                <a:spcPct val="0"/>
              </a:spcBef>
              <a:buFontTx/>
              <a:buNone/>
            </a:pPr>
            <a:endParaRPr lang="it-IT" altLang="it-IT" sz="1000" i="1" dirty="0" smtClean="0">
              <a:solidFill>
                <a:srgbClr val="003366"/>
              </a:solidFill>
              <a:latin typeface="Arial" pitchFamily="34" charset="0"/>
              <a:cs typeface="Times New Roman" pitchFamily="18" charset="0"/>
            </a:endParaRPr>
          </a:p>
          <a:p>
            <a:pPr eaLnBrk="1" hangingPunct="1">
              <a:spcBef>
                <a:spcPct val="0"/>
              </a:spcBef>
              <a:buFontTx/>
              <a:buNone/>
            </a:pPr>
            <a:r>
              <a:rPr lang="it-IT" altLang="it-IT" sz="2400" i="1" dirty="0" err="1" smtClean="0">
                <a:solidFill>
                  <a:srgbClr val="003366"/>
                </a:solidFill>
                <a:latin typeface="Arial" pitchFamily="34" charset="0"/>
                <a:cs typeface="Times New Roman" pitchFamily="18" charset="0"/>
              </a:rPr>
              <a:t>Scientific</a:t>
            </a:r>
            <a:r>
              <a:rPr lang="it-IT" altLang="it-IT" sz="2400" i="1" dirty="0" smtClean="0">
                <a:solidFill>
                  <a:srgbClr val="003366"/>
                </a:solidFill>
                <a:latin typeface="Arial" pitchFamily="34" charset="0"/>
                <a:cs typeface="Times New Roman" pitchFamily="18" charset="0"/>
              </a:rPr>
              <a:t> </a:t>
            </a:r>
            <a:r>
              <a:rPr lang="it-IT" altLang="it-IT" sz="2400" i="1" dirty="0" err="1" smtClean="0">
                <a:solidFill>
                  <a:srgbClr val="003366"/>
                </a:solidFill>
                <a:latin typeface="Arial" pitchFamily="34" charset="0"/>
                <a:cs typeface="Times New Roman" pitchFamily="18" charset="0"/>
              </a:rPr>
              <a:t>Advisory</a:t>
            </a:r>
            <a:r>
              <a:rPr lang="it-IT" altLang="it-IT" sz="2400" i="1" dirty="0" smtClean="0">
                <a:solidFill>
                  <a:srgbClr val="003366"/>
                </a:solidFill>
                <a:latin typeface="Arial" pitchFamily="34" charset="0"/>
                <a:cs typeface="Times New Roman" pitchFamily="18" charset="0"/>
              </a:rPr>
              <a:t> Unit</a:t>
            </a:r>
            <a:endParaRPr lang="it-IT" altLang="it-IT" sz="2400" i="1" dirty="0">
              <a:solidFill>
                <a:srgbClr val="003366"/>
              </a:solidFill>
              <a:latin typeface="Arial" pitchFamily="34" charset="0"/>
              <a:cs typeface="Times New Roman" pitchFamily="18" charset="0"/>
            </a:endParaRPr>
          </a:p>
        </p:txBody>
      </p:sp>
      <p:grpSp>
        <p:nvGrpSpPr>
          <p:cNvPr id="4" name="Gruppo 3"/>
          <p:cNvGrpSpPr/>
          <p:nvPr/>
        </p:nvGrpSpPr>
        <p:grpSpPr>
          <a:xfrm>
            <a:off x="107504" y="102345"/>
            <a:ext cx="7190563" cy="2972941"/>
            <a:chOff x="107504" y="102345"/>
            <a:chExt cx="7190563" cy="2972941"/>
          </a:xfrm>
        </p:grpSpPr>
        <p:pic>
          <p:nvPicPr>
            <p:cNvPr id="2" name="Immagine 1"/>
            <p:cNvPicPr>
              <a:picLocks noChangeAspect="1"/>
            </p:cNvPicPr>
            <p:nvPr/>
          </p:nvPicPr>
          <p:blipFill>
            <a:blip r:embed="rId3"/>
            <a:stretch>
              <a:fillRect/>
            </a:stretch>
          </p:blipFill>
          <p:spPr>
            <a:xfrm>
              <a:off x="107504" y="102345"/>
              <a:ext cx="7190563" cy="2972941"/>
            </a:xfrm>
            <a:prstGeom prst="rect">
              <a:avLst/>
            </a:prstGeom>
            <a:ln w="28575">
              <a:solidFill>
                <a:srgbClr val="FF66FF"/>
              </a:solidFill>
            </a:ln>
          </p:spPr>
        </p:pic>
        <p:sp>
          <p:nvSpPr>
            <p:cNvPr id="3" name="Rettangolo 2"/>
            <p:cNvSpPr/>
            <p:nvPr/>
          </p:nvSpPr>
          <p:spPr>
            <a:xfrm>
              <a:off x="148281" y="135924"/>
              <a:ext cx="1206843" cy="2842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14210" y="4627737"/>
            <a:ext cx="9144000" cy="2257648"/>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14210" y="2659214"/>
            <a:ext cx="9144000" cy="1822271"/>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Rettangolo 1"/>
          <p:cNvSpPr/>
          <p:nvPr/>
        </p:nvSpPr>
        <p:spPr>
          <a:xfrm>
            <a:off x="0" y="991879"/>
            <a:ext cx="9144000" cy="1539463"/>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4754" name="Text Box 4"/>
          <p:cNvSpPr txBox="1">
            <a:spLocks noChangeArrowheads="1"/>
          </p:cNvSpPr>
          <p:nvPr/>
        </p:nvSpPr>
        <p:spPr bwMode="auto">
          <a:xfrm>
            <a:off x="1347334" y="313492"/>
            <a:ext cx="5275803" cy="523220"/>
          </a:xfrm>
          <a:prstGeom prst="rect">
            <a:avLst/>
          </a:prstGeom>
          <a:noFill/>
          <a:ln w="9525">
            <a:noFill/>
            <a:miter lim="800000"/>
            <a:headEnd/>
            <a:tailEnd/>
          </a:ln>
        </p:spPr>
        <p:txBody>
          <a:bodyPr wrap="none">
            <a:spAutoFit/>
          </a:bodyPr>
          <a:lstStyle/>
          <a:p>
            <a:r>
              <a:rPr lang="it-IT" altLang="it-IT" sz="2800" b="1" dirty="0" smtClean="0">
                <a:solidFill>
                  <a:srgbClr val="C00000"/>
                </a:solidFill>
                <a:ea typeface="ＭＳ Ｐゴシック" pitchFamily="34" charset="-128"/>
              </a:rPr>
              <a:t>INGV </a:t>
            </a:r>
            <a:r>
              <a:rPr lang="it-IT" altLang="it-IT" sz="2800" b="1" dirty="0">
                <a:solidFill>
                  <a:srgbClr val="C00000"/>
                </a:solidFill>
                <a:ea typeface="ＭＳ Ｐゴシック" pitchFamily="34" charset="-128"/>
              </a:rPr>
              <a:t>- </a:t>
            </a:r>
            <a:r>
              <a:rPr lang="it-IT" altLang="it-IT" sz="2800" b="1" dirty="0" err="1">
                <a:solidFill>
                  <a:srgbClr val="C00000"/>
                </a:solidFill>
                <a:ea typeface="ＭＳ Ｐゴシック" pitchFamily="34" charset="-128"/>
              </a:rPr>
              <a:t>Seismic</a:t>
            </a:r>
            <a:r>
              <a:rPr lang="it-IT" altLang="it-IT" sz="2800" b="1" dirty="0">
                <a:solidFill>
                  <a:srgbClr val="C00000"/>
                </a:solidFill>
                <a:ea typeface="ＭＳ Ｐゴシック" pitchFamily="34" charset="-128"/>
              </a:rPr>
              <a:t> </a:t>
            </a:r>
            <a:r>
              <a:rPr lang="it-IT" altLang="it-IT" sz="2800" b="1" dirty="0" err="1">
                <a:solidFill>
                  <a:srgbClr val="C00000"/>
                </a:solidFill>
                <a:ea typeface="ＭＳ Ｐゴシック" pitchFamily="34" charset="-128"/>
              </a:rPr>
              <a:t>Hazard</a:t>
            </a:r>
            <a:r>
              <a:rPr lang="it-IT" altLang="it-IT" sz="2800" b="1" dirty="0">
                <a:solidFill>
                  <a:srgbClr val="C00000"/>
                </a:solidFill>
                <a:ea typeface="ＭＳ Ｐゴシック" pitchFamily="34" charset="-128"/>
              </a:rPr>
              <a:t> Centre</a:t>
            </a:r>
          </a:p>
        </p:txBody>
      </p:sp>
      <p:sp>
        <p:nvSpPr>
          <p:cNvPr id="6" name="CasellaDiTesto 5"/>
          <p:cNvSpPr txBox="1"/>
          <p:nvPr/>
        </p:nvSpPr>
        <p:spPr>
          <a:xfrm>
            <a:off x="168205" y="923236"/>
            <a:ext cx="6996083" cy="1569660"/>
          </a:xfrm>
          <a:prstGeom prst="rect">
            <a:avLst/>
          </a:prstGeom>
          <a:noFill/>
        </p:spPr>
        <p:txBody>
          <a:bodyPr wrap="square" rtlCol="0">
            <a:spAutoFit/>
          </a:bodyPr>
          <a:lstStyle/>
          <a:p>
            <a:pPr algn="r"/>
            <a:r>
              <a:rPr lang="it-IT" sz="2400" b="1" dirty="0" smtClean="0">
                <a:solidFill>
                  <a:schemeClr val="tx2">
                    <a:lumMod val="50000"/>
                  </a:schemeClr>
                </a:solidFill>
              </a:rPr>
              <a:t>Long-</a:t>
            </a:r>
            <a:r>
              <a:rPr lang="it-IT" sz="2400" b="1" dirty="0" err="1" smtClean="0">
                <a:solidFill>
                  <a:schemeClr val="tx2">
                    <a:lumMod val="50000"/>
                  </a:schemeClr>
                </a:solidFill>
              </a:rPr>
              <a:t>term</a:t>
            </a:r>
            <a:r>
              <a:rPr lang="it-IT" sz="2400" b="1" dirty="0" smtClean="0">
                <a:solidFill>
                  <a:schemeClr val="tx2">
                    <a:lumMod val="50000"/>
                  </a:schemeClr>
                </a:solidFill>
              </a:rPr>
              <a:t> </a:t>
            </a:r>
            <a:r>
              <a:rPr lang="it-IT" sz="2400" b="1" dirty="0" err="1" smtClean="0">
                <a:solidFill>
                  <a:schemeClr val="tx2">
                    <a:lumMod val="50000"/>
                  </a:schemeClr>
                </a:solidFill>
              </a:rPr>
              <a:t>seismic</a:t>
            </a:r>
            <a:r>
              <a:rPr lang="it-IT" sz="2400" b="1" dirty="0" smtClean="0">
                <a:solidFill>
                  <a:schemeClr val="tx2">
                    <a:lumMod val="50000"/>
                  </a:schemeClr>
                </a:solidFill>
              </a:rPr>
              <a:t> </a:t>
            </a:r>
            <a:r>
              <a:rPr lang="it-IT" sz="2400" b="1" dirty="0" err="1" smtClean="0">
                <a:solidFill>
                  <a:schemeClr val="tx2">
                    <a:lumMod val="50000"/>
                  </a:schemeClr>
                </a:solidFill>
              </a:rPr>
              <a:t>hazard</a:t>
            </a:r>
            <a:r>
              <a:rPr lang="it-IT" sz="2400" b="1" dirty="0" smtClean="0">
                <a:solidFill>
                  <a:schemeClr val="tx2">
                    <a:lumMod val="50000"/>
                  </a:schemeClr>
                </a:solidFill>
              </a:rPr>
              <a:t> </a:t>
            </a:r>
            <a:r>
              <a:rPr lang="it-IT" sz="2400" b="1" dirty="0" smtClean="0">
                <a:solidFill>
                  <a:schemeClr val="tx2">
                    <a:lumMod val="50000"/>
                  </a:schemeClr>
                </a:solidFill>
                <a:sym typeface="Wingdings" panose="05000000000000000000" pitchFamily="2" charset="2"/>
              </a:rPr>
              <a:t></a:t>
            </a:r>
            <a:endParaRPr lang="it-IT" sz="2400" b="1" dirty="0" smtClean="0">
              <a:solidFill>
                <a:schemeClr val="tx2">
                  <a:lumMod val="50000"/>
                </a:schemeClr>
              </a:solidFill>
            </a:endParaRPr>
          </a:p>
          <a:p>
            <a:pPr algn="r"/>
            <a:r>
              <a:rPr lang="it-IT" sz="2400" dirty="0" smtClean="0">
                <a:solidFill>
                  <a:srgbClr val="FF6600"/>
                </a:solidFill>
              </a:rPr>
              <a:t>Time-</a:t>
            </a:r>
            <a:r>
              <a:rPr lang="it-IT" sz="2400" dirty="0" err="1" smtClean="0">
                <a:solidFill>
                  <a:srgbClr val="FF6600"/>
                </a:solidFill>
              </a:rPr>
              <a:t>window</a:t>
            </a:r>
            <a:r>
              <a:rPr lang="it-IT" sz="2400" dirty="0" smtClean="0">
                <a:solidFill>
                  <a:srgbClr val="FF6600"/>
                </a:solidFill>
              </a:rPr>
              <a:t>: </a:t>
            </a:r>
            <a:r>
              <a:rPr lang="it-IT" sz="2400" dirty="0" err="1" smtClean="0">
                <a:solidFill>
                  <a:srgbClr val="FF6600"/>
                </a:solidFill>
              </a:rPr>
              <a:t>typically</a:t>
            </a:r>
            <a:r>
              <a:rPr lang="it-IT" sz="2400" dirty="0" smtClean="0">
                <a:solidFill>
                  <a:srgbClr val="FF6600"/>
                </a:solidFill>
              </a:rPr>
              <a:t> </a:t>
            </a:r>
            <a:r>
              <a:rPr lang="it-IT" sz="2400" dirty="0" err="1" smtClean="0">
                <a:solidFill>
                  <a:srgbClr val="FF6600"/>
                </a:solidFill>
              </a:rPr>
              <a:t>fifty</a:t>
            </a:r>
            <a:r>
              <a:rPr lang="it-IT" sz="2400" dirty="0" smtClean="0">
                <a:solidFill>
                  <a:srgbClr val="FF6600"/>
                </a:solidFill>
              </a:rPr>
              <a:t> </a:t>
            </a:r>
            <a:r>
              <a:rPr lang="it-IT" sz="2400" dirty="0" err="1" smtClean="0">
                <a:solidFill>
                  <a:srgbClr val="FF6600"/>
                </a:solidFill>
              </a:rPr>
              <a:t>years</a:t>
            </a:r>
            <a:endParaRPr lang="it-IT" sz="2400" dirty="0">
              <a:solidFill>
                <a:srgbClr val="FF6600"/>
              </a:solidFill>
            </a:endParaRPr>
          </a:p>
          <a:p>
            <a:pPr algn="r"/>
            <a:r>
              <a:rPr lang="it-IT" sz="2400" dirty="0" smtClean="0">
                <a:solidFill>
                  <a:schemeClr val="accent4">
                    <a:lumMod val="75000"/>
                  </a:schemeClr>
                </a:solidFill>
              </a:rPr>
              <a:t>Time-</a:t>
            </a:r>
            <a:r>
              <a:rPr lang="it-IT" sz="2400" dirty="0" err="1" smtClean="0">
                <a:solidFill>
                  <a:schemeClr val="accent4">
                    <a:lumMod val="75000"/>
                  </a:schemeClr>
                </a:solidFill>
              </a:rPr>
              <a:t>independent</a:t>
            </a:r>
            <a:r>
              <a:rPr lang="it-IT" sz="2400" dirty="0" smtClean="0">
                <a:solidFill>
                  <a:schemeClr val="accent4">
                    <a:lumMod val="75000"/>
                  </a:schemeClr>
                </a:solidFill>
              </a:rPr>
              <a:t> </a:t>
            </a:r>
            <a:r>
              <a:rPr lang="it-IT" sz="2400" dirty="0" err="1" smtClean="0">
                <a:solidFill>
                  <a:schemeClr val="accent4">
                    <a:lumMod val="75000"/>
                  </a:schemeClr>
                </a:solidFill>
              </a:rPr>
              <a:t>process</a:t>
            </a:r>
            <a:endParaRPr lang="it-IT" sz="2400" dirty="0" smtClean="0">
              <a:solidFill>
                <a:schemeClr val="accent4">
                  <a:lumMod val="75000"/>
                </a:schemeClr>
              </a:solidFill>
            </a:endParaRPr>
          </a:p>
          <a:p>
            <a:pPr algn="r"/>
            <a:r>
              <a:rPr lang="it-IT" sz="2400" dirty="0" err="1" smtClean="0">
                <a:solidFill>
                  <a:schemeClr val="accent2">
                    <a:lumMod val="50000"/>
                  </a:schemeClr>
                </a:solidFill>
              </a:rPr>
              <a:t>Used</a:t>
            </a:r>
            <a:r>
              <a:rPr lang="it-IT" sz="2400" dirty="0" smtClean="0">
                <a:solidFill>
                  <a:schemeClr val="accent2">
                    <a:lumMod val="50000"/>
                  </a:schemeClr>
                </a:solidFill>
              </a:rPr>
              <a:t> for building code and </a:t>
            </a:r>
            <a:r>
              <a:rPr lang="it-IT" sz="2400" dirty="0" err="1" smtClean="0">
                <a:solidFill>
                  <a:schemeClr val="accent2">
                    <a:lumMod val="50000"/>
                  </a:schemeClr>
                </a:solidFill>
              </a:rPr>
              <a:t>seismic</a:t>
            </a:r>
            <a:r>
              <a:rPr lang="it-IT" sz="2400" dirty="0" smtClean="0">
                <a:solidFill>
                  <a:schemeClr val="accent2">
                    <a:lumMod val="50000"/>
                  </a:schemeClr>
                </a:solidFill>
              </a:rPr>
              <a:t> </a:t>
            </a:r>
            <a:r>
              <a:rPr lang="it-IT" sz="2400" dirty="0" err="1" smtClean="0">
                <a:solidFill>
                  <a:schemeClr val="accent2">
                    <a:lumMod val="50000"/>
                  </a:schemeClr>
                </a:solidFill>
              </a:rPr>
              <a:t>classification</a:t>
            </a:r>
            <a:endParaRPr lang="it-IT" sz="2400" dirty="0">
              <a:solidFill>
                <a:schemeClr val="accent2">
                  <a:lumMod val="50000"/>
                </a:schemeClr>
              </a:solidFill>
            </a:endParaRPr>
          </a:p>
        </p:txBody>
      </p:sp>
      <p:sp>
        <p:nvSpPr>
          <p:cNvPr id="7" name="CasellaDiTesto 6"/>
          <p:cNvSpPr txBox="1"/>
          <p:nvPr/>
        </p:nvSpPr>
        <p:spPr>
          <a:xfrm>
            <a:off x="2318466" y="2780928"/>
            <a:ext cx="6934054" cy="1569660"/>
          </a:xfrm>
          <a:prstGeom prst="rect">
            <a:avLst/>
          </a:prstGeom>
          <a:noFill/>
        </p:spPr>
        <p:txBody>
          <a:bodyPr wrap="square" rtlCol="0">
            <a:spAutoFit/>
          </a:bodyPr>
          <a:lstStyle/>
          <a:p>
            <a:r>
              <a:rPr lang="it-IT" sz="2400" b="1" dirty="0" err="1" smtClean="0">
                <a:solidFill>
                  <a:schemeClr val="tx2">
                    <a:lumMod val="50000"/>
                  </a:schemeClr>
                </a:solidFill>
              </a:rPr>
              <a:t>Mid-term</a:t>
            </a:r>
            <a:r>
              <a:rPr lang="it-IT" sz="2400" b="1" dirty="0" smtClean="0">
                <a:solidFill>
                  <a:schemeClr val="tx2">
                    <a:lumMod val="50000"/>
                  </a:schemeClr>
                </a:solidFill>
              </a:rPr>
              <a:t> </a:t>
            </a:r>
            <a:r>
              <a:rPr lang="it-IT" sz="2400" b="1" dirty="0" err="1" smtClean="0">
                <a:solidFill>
                  <a:schemeClr val="tx2">
                    <a:lumMod val="50000"/>
                  </a:schemeClr>
                </a:solidFill>
              </a:rPr>
              <a:t>seismic</a:t>
            </a:r>
            <a:r>
              <a:rPr lang="it-IT" sz="2400" b="1" dirty="0" smtClean="0">
                <a:solidFill>
                  <a:schemeClr val="tx2">
                    <a:lumMod val="50000"/>
                  </a:schemeClr>
                </a:solidFill>
              </a:rPr>
              <a:t> </a:t>
            </a:r>
            <a:r>
              <a:rPr lang="it-IT" sz="2400" b="1" dirty="0" err="1" smtClean="0">
                <a:solidFill>
                  <a:schemeClr val="tx2">
                    <a:lumMod val="50000"/>
                  </a:schemeClr>
                </a:solidFill>
              </a:rPr>
              <a:t>hazard</a:t>
            </a:r>
            <a:r>
              <a:rPr lang="it-IT" sz="2400" b="1" dirty="0" smtClean="0">
                <a:solidFill>
                  <a:schemeClr val="tx2">
                    <a:lumMod val="50000"/>
                  </a:schemeClr>
                </a:solidFill>
              </a:rPr>
              <a:t> </a:t>
            </a:r>
            <a:r>
              <a:rPr lang="it-IT" sz="2400" b="1" dirty="0" smtClean="0">
                <a:solidFill>
                  <a:schemeClr val="tx2">
                    <a:lumMod val="50000"/>
                  </a:schemeClr>
                </a:solidFill>
                <a:sym typeface="Wingdings" panose="05000000000000000000" pitchFamily="2" charset="2"/>
              </a:rPr>
              <a:t></a:t>
            </a:r>
            <a:endParaRPr lang="it-IT" sz="2400" b="1" dirty="0" smtClean="0">
              <a:solidFill>
                <a:schemeClr val="tx2">
                  <a:lumMod val="50000"/>
                </a:schemeClr>
              </a:solidFill>
            </a:endParaRPr>
          </a:p>
          <a:p>
            <a:r>
              <a:rPr lang="it-IT" sz="2400" dirty="0" smtClean="0">
                <a:solidFill>
                  <a:srgbClr val="FF6600"/>
                </a:solidFill>
              </a:rPr>
              <a:t>Time-</a:t>
            </a:r>
            <a:r>
              <a:rPr lang="it-IT" sz="2400" dirty="0" err="1" smtClean="0">
                <a:solidFill>
                  <a:srgbClr val="FF6600"/>
                </a:solidFill>
              </a:rPr>
              <a:t>window</a:t>
            </a:r>
            <a:r>
              <a:rPr lang="it-IT" sz="2400" dirty="0" smtClean="0">
                <a:solidFill>
                  <a:srgbClr val="FF6600"/>
                </a:solidFill>
              </a:rPr>
              <a:t>: </a:t>
            </a:r>
            <a:r>
              <a:rPr lang="it-IT" sz="2400" dirty="0" err="1" smtClean="0">
                <a:solidFill>
                  <a:srgbClr val="FF6600"/>
                </a:solidFill>
              </a:rPr>
              <a:t>years</a:t>
            </a:r>
            <a:r>
              <a:rPr lang="it-IT" sz="2400" dirty="0" smtClean="0">
                <a:solidFill>
                  <a:srgbClr val="FF6600"/>
                </a:solidFill>
              </a:rPr>
              <a:t> to </a:t>
            </a:r>
            <a:r>
              <a:rPr lang="it-IT" sz="2400" dirty="0" err="1" smtClean="0">
                <a:solidFill>
                  <a:srgbClr val="FF6600"/>
                </a:solidFill>
              </a:rPr>
              <a:t>tens</a:t>
            </a:r>
            <a:r>
              <a:rPr lang="it-IT" sz="2400" dirty="0" smtClean="0">
                <a:solidFill>
                  <a:srgbClr val="FF6600"/>
                </a:solidFill>
              </a:rPr>
              <a:t> of </a:t>
            </a:r>
            <a:r>
              <a:rPr lang="it-IT" sz="2400" dirty="0" err="1" smtClean="0">
                <a:solidFill>
                  <a:srgbClr val="FF6600"/>
                </a:solidFill>
              </a:rPr>
              <a:t>years</a:t>
            </a:r>
            <a:endParaRPr lang="it-IT" sz="2400" dirty="0">
              <a:solidFill>
                <a:srgbClr val="FF6600"/>
              </a:solidFill>
            </a:endParaRPr>
          </a:p>
          <a:p>
            <a:r>
              <a:rPr lang="it-IT" sz="2400" dirty="0" smtClean="0">
                <a:solidFill>
                  <a:schemeClr val="accent4">
                    <a:lumMod val="75000"/>
                  </a:schemeClr>
                </a:solidFill>
              </a:rPr>
              <a:t>Time-</a:t>
            </a:r>
            <a:r>
              <a:rPr lang="it-IT" sz="2400" dirty="0" err="1" smtClean="0">
                <a:solidFill>
                  <a:schemeClr val="accent4">
                    <a:lumMod val="75000"/>
                  </a:schemeClr>
                </a:solidFill>
              </a:rPr>
              <a:t>dependent</a:t>
            </a:r>
            <a:r>
              <a:rPr lang="it-IT" sz="2400" dirty="0" smtClean="0">
                <a:solidFill>
                  <a:schemeClr val="accent4">
                    <a:lumMod val="75000"/>
                  </a:schemeClr>
                </a:solidFill>
              </a:rPr>
              <a:t> </a:t>
            </a:r>
            <a:r>
              <a:rPr lang="it-IT" sz="2400" dirty="0" err="1" smtClean="0">
                <a:solidFill>
                  <a:schemeClr val="accent4">
                    <a:lumMod val="75000"/>
                  </a:schemeClr>
                </a:solidFill>
              </a:rPr>
              <a:t>process</a:t>
            </a:r>
            <a:endParaRPr lang="it-IT" sz="2400" dirty="0" smtClean="0">
              <a:solidFill>
                <a:schemeClr val="accent4">
                  <a:lumMod val="75000"/>
                </a:schemeClr>
              </a:solidFill>
            </a:endParaRPr>
          </a:p>
          <a:p>
            <a:r>
              <a:rPr lang="it-IT" sz="2400" dirty="0" err="1" smtClean="0">
                <a:solidFill>
                  <a:schemeClr val="accent2">
                    <a:lumMod val="50000"/>
                  </a:schemeClr>
                </a:solidFill>
              </a:rPr>
              <a:t>Possibly</a:t>
            </a:r>
            <a:r>
              <a:rPr lang="it-IT" sz="2400" dirty="0" smtClean="0">
                <a:solidFill>
                  <a:schemeClr val="accent2">
                    <a:lumMod val="50000"/>
                  </a:schemeClr>
                </a:solidFill>
              </a:rPr>
              <a:t> </a:t>
            </a:r>
            <a:r>
              <a:rPr lang="it-IT" sz="2400" dirty="0" err="1" smtClean="0">
                <a:solidFill>
                  <a:schemeClr val="accent2">
                    <a:lumMod val="50000"/>
                  </a:schemeClr>
                </a:solidFill>
              </a:rPr>
              <a:t>used</a:t>
            </a:r>
            <a:r>
              <a:rPr lang="it-IT" sz="2400" dirty="0" smtClean="0">
                <a:solidFill>
                  <a:schemeClr val="accent2">
                    <a:lumMod val="50000"/>
                  </a:schemeClr>
                </a:solidFill>
              </a:rPr>
              <a:t> to set up </a:t>
            </a:r>
            <a:r>
              <a:rPr lang="it-IT" sz="2400" dirty="0" err="1" smtClean="0">
                <a:solidFill>
                  <a:schemeClr val="accent2">
                    <a:lumMod val="50000"/>
                  </a:schemeClr>
                </a:solidFill>
              </a:rPr>
              <a:t>risk</a:t>
            </a:r>
            <a:r>
              <a:rPr lang="it-IT" sz="2400" dirty="0" smtClean="0">
                <a:solidFill>
                  <a:schemeClr val="accent2">
                    <a:lumMod val="50000"/>
                  </a:schemeClr>
                </a:solidFill>
              </a:rPr>
              <a:t> </a:t>
            </a:r>
            <a:r>
              <a:rPr lang="it-IT" sz="2400" dirty="0" err="1" smtClean="0">
                <a:solidFill>
                  <a:schemeClr val="accent2">
                    <a:lumMod val="50000"/>
                  </a:schemeClr>
                </a:solidFill>
              </a:rPr>
              <a:t>mitigation</a:t>
            </a:r>
            <a:r>
              <a:rPr lang="it-IT" sz="2400" dirty="0" smtClean="0">
                <a:solidFill>
                  <a:schemeClr val="accent2">
                    <a:lumMod val="50000"/>
                  </a:schemeClr>
                </a:solidFill>
              </a:rPr>
              <a:t> </a:t>
            </a:r>
            <a:r>
              <a:rPr lang="it-IT" sz="2400" dirty="0" err="1" smtClean="0">
                <a:solidFill>
                  <a:schemeClr val="accent2">
                    <a:lumMod val="50000"/>
                  </a:schemeClr>
                </a:solidFill>
              </a:rPr>
              <a:t>strategies</a:t>
            </a:r>
            <a:endParaRPr lang="it-IT" sz="2400" dirty="0">
              <a:solidFill>
                <a:schemeClr val="accent2">
                  <a:lumMod val="50000"/>
                </a:schemeClr>
              </a:solidFill>
            </a:endParaRPr>
          </a:p>
        </p:txBody>
      </p:sp>
      <p:sp>
        <p:nvSpPr>
          <p:cNvPr id="8" name="CasellaDiTesto 7"/>
          <p:cNvSpPr txBox="1"/>
          <p:nvPr/>
        </p:nvSpPr>
        <p:spPr>
          <a:xfrm>
            <a:off x="-156339" y="4592279"/>
            <a:ext cx="6228184" cy="2308324"/>
          </a:xfrm>
          <a:prstGeom prst="rect">
            <a:avLst/>
          </a:prstGeom>
          <a:noFill/>
        </p:spPr>
        <p:txBody>
          <a:bodyPr wrap="square" rtlCol="0">
            <a:spAutoFit/>
          </a:bodyPr>
          <a:lstStyle/>
          <a:p>
            <a:pPr algn="r"/>
            <a:r>
              <a:rPr lang="it-IT" sz="2400" b="1" dirty="0" smtClean="0">
                <a:solidFill>
                  <a:schemeClr val="tx2">
                    <a:lumMod val="50000"/>
                  </a:schemeClr>
                </a:solidFill>
              </a:rPr>
              <a:t>Short-</a:t>
            </a:r>
            <a:r>
              <a:rPr lang="it-IT" sz="2400" b="1" dirty="0" err="1" smtClean="0">
                <a:solidFill>
                  <a:schemeClr val="tx2">
                    <a:lumMod val="50000"/>
                  </a:schemeClr>
                </a:solidFill>
              </a:rPr>
              <a:t>term</a:t>
            </a:r>
            <a:r>
              <a:rPr lang="it-IT" sz="2400" b="1" dirty="0" smtClean="0">
                <a:solidFill>
                  <a:schemeClr val="tx2">
                    <a:lumMod val="50000"/>
                  </a:schemeClr>
                </a:solidFill>
              </a:rPr>
              <a:t> </a:t>
            </a:r>
            <a:r>
              <a:rPr lang="it-IT" sz="2400" b="1" dirty="0" err="1" smtClean="0">
                <a:solidFill>
                  <a:schemeClr val="tx2">
                    <a:lumMod val="50000"/>
                  </a:schemeClr>
                </a:solidFill>
              </a:rPr>
              <a:t>seismic</a:t>
            </a:r>
            <a:r>
              <a:rPr lang="it-IT" sz="2400" b="1" dirty="0" smtClean="0">
                <a:solidFill>
                  <a:schemeClr val="tx2">
                    <a:lumMod val="50000"/>
                  </a:schemeClr>
                </a:solidFill>
              </a:rPr>
              <a:t> </a:t>
            </a:r>
            <a:r>
              <a:rPr lang="it-IT" sz="2400" b="1" dirty="0" err="1" smtClean="0">
                <a:solidFill>
                  <a:schemeClr val="tx2">
                    <a:lumMod val="50000"/>
                  </a:schemeClr>
                </a:solidFill>
              </a:rPr>
              <a:t>hazard</a:t>
            </a:r>
            <a:r>
              <a:rPr lang="it-IT" sz="2400" b="1" dirty="0" smtClean="0">
                <a:solidFill>
                  <a:schemeClr val="tx2">
                    <a:lumMod val="50000"/>
                  </a:schemeClr>
                </a:solidFill>
              </a:rPr>
              <a:t> </a:t>
            </a:r>
            <a:r>
              <a:rPr lang="it-IT" sz="2400" b="1" dirty="0" smtClean="0">
                <a:solidFill>
                  <a:schemeClr val="tx2">
                    <a:lumMod val="50000"/>
                  </a:schemeClr>
                </a:solidFill>
                <a:sym typeface="Wingdings" panose="05000000000000000000" pitchFamily="2" charset="2"/>
              </a:rPr>
              <a:t></a:t>
            </a:r>
            <a:endParaRPr lang="it-IT" sz="2400" b="1" dirty="0" smtClean="0">
              <a:solidFill>
                <a:schemeClr val="tx2">
                  <a:lumMod val="50000"/>
                </a:schemeClr>
              </a:solidFill>
            </a:endParaRPr>
          </a:p>
          <a:p>
            <a:pPr algn="r"/>
            <a:r>
              <a:rPr lang="it-IT" sz="2400" dirty="0" smtClean="0">
                <a:solidFill>
                  <a:srgbClr val="FF6600"/>
                </a:solidFill>
              </a:rPr>
              <a:t>Time-</a:t>
            </a:r>
            <a:r>
              <a:rPr lang="it-IT" sz="2400" dirty="0" err="1" smtClean="0">
                <a:solidFill>
                  <a:srgbClr val="FF6600"/>
                </a:solidFill>
              </a:rPr>
              <a:t>window</a:t>
            </a:r>
            <a:r>
              <a:rPr lang="it-IT" sz="2400" dirty="0" smtClean="0">
                <a:solidFill>
                  <a:srgbClr val="FF6600"/>
                </a:solidFill>
              </a:rPr>
              <a:t>: </a:t>
            </a:r>
            <a:r>
              <a:rPr lang="it-IT" sz="2400" dirty="0" err="1" smtClean="0">
                <a:solidFill>
                  <a:srgbClr val="FF6600"/>
                </a:solidFill>
              </a:rPr>
              <a:t>days</a:t>
            </a:r>
            <a:r>
              <a:rPr lang="it-IT" sz="2400" dirty="0" smtClean="0">
                <a:solidFill>
                  <a:srgbClr val="FF6600"/>
                </a:solidFill>
              </a:rPr>
              <a:t> to </a:t>
            </a:r>
            <a:r>
              <a:rPr lang="it-IT" sz="2400" dirty="0" err="1" smtClean="0">
                <a:solidFill>
                  <a:srgbClr val="FF6600"/>
                </a:solidFill>
              </a:rPr>
              <a:t>months</a:t>
            </a:r>
            <a:endParaRPr lang="it-IT" sz="2400" dirty="0">
              <a:solidFill>
                <a:srgbClr val="FF6600"/>
              </a:solidFill>
            </a:endParaRPr>
          </a:p>
          <a:p>
            <a:pPr algn="r"/>
            <a:r>
              <a:rPr lang="it-IT" sz="2400" dirty="0" smtClean="0">
                <a:solidFill>
                  <a:schemeClr val="accent4">
                    <a:lumMod val="75000"/>
                  </a:schemeClr>
                </a:solidFill>
              </a:rPr>
              <a:t>Time-</a:t>
            </a:r>
            <a:r>
              <a:rPr lang="it-IT" sz="2400" dirty="0" err="1" smtClean="0">
                <a:solidFill>
                  <a:schemeClr val="accent4">
                    <a:lumMod val="75000"/>
                  </a:schemeClr>
                </a:solidFill>
              </a:rPr>
              <a:t>dependent</a:t>
            </a:r>
            <a:r>
              <a:rPr lang="it-IT" sz="2400" dirty="0" smtClean="0">
                <a:solidFill>
                  <a:schemeClr val="accent4">
                    <a:lumMod val="75000"/>
                  </a:schemeClr>
                </a:solidFill>
              </a:rPr>
              <a:t> </a:t>
            </a:r>
            <a:r>
              <a:rPr lang="it-IT" sz="2400" dirty="0" err="1" smtClean="0">
                <a:solidFill>
                  <a:schemeClr val="accent4">
                    <a:lumMod val="75000"/>
                  </a:schemeClr>
                </a:solidFill>
              </a:rPr>
              <a:t>process</a:t>
            </a:r>
            <a:endParaRPr lang="it-IT" sz="2400" dirty="0" smtClean="0">
              <a:solidFill>
                <a:schemeClr val="accent4">
                  <a:lumMod val="75000"/>
                </a:schemeClr>
              </a:solidFill>
            </a:endParaRPr>
          </a:p>
          <a:p>
            <a:pPr algn="r"/>
            <a:r>
              <a:rPr lang="it-IT" sz="2400" dirty="0" err="1">
                <a:solidFill>
                  <a:schemeClr val="accent2">
                    <a:lumMod val="50000"/>
                  </a:schemeClr>
                </a:solidFill>
              </a:rPr>
              <a:t>Possibly</a:t>
            </a:r>
            <a:r>
              <a:rPr lang="it-IT" sz="2400" dirty="0">
                <a:solidFill>
                  <a:schemeClr val="accent2">
                    <a:lumMod val="50000"/>
                  </a:schemeClr>
                </a:solidFill>
              </a:rPr>
              <a:t> </a:t>
            </a:r>
            <a:r>
              <a:rPr lang="it-IT" sz="2400" dirty="0" err="1">
                <a:solidFill>
                  <a:schemeClr val="accent2">
                    <a:lumMod val="50000"/>
                  </a:schemeClr>
                </a:solidFill>
              </a:rPr>
              <a:t>used</a:t>
            </a:r>
            <a:r>
              <a:rPr lang="it-IT" sz="2400" dirty="0">
                <a:solidFill>
                  <a:schemeClr val="accent2">
                    <a:lumMod val="50000"/>
                  </a:schemeClr>
                </a:solidFill>
              </a:rPr>
              <a:t> </a:t>
            </a:r>
            <a:r>
              <a:rPr lang="it-IT" sz="2400" dirty="0" smtClean="0">
                <a:solidFill>
                  <a:schemeClr val="accent2">
                    <a:lumMod val="50000"/>
                  </a:schemeClr>
                </a:solidFill>
              </a:rPr>
              <a:t>to </a:t>
            </a:r>
            <a:r>
              <a:rPr lang="it-IT" sz="2400" dirty="0" err="1" smtClean="0">
                <a:solidFill>
                  <a:schemeClr val="accent2">
                    <a:lumMod val="50000"/>
                  </a:schemeClr>
                </a:solidFill>
              </a:rPr>
              <a:t>improve</a:t>
            </a:r>
            <a:r>
              <a:rPr lang="it-IT" sz="2400" dirty="0" smtClean="0">
                <a:solidFill>
                  <a:schemeClr val="accent2">
                    <a:lumMod val="50000"/>
                  </a:schemeClr>
                </a:solidFill>
              </a:rPr>
              <a:t> </a:t>
            </a:r>
            <a:r>
              <a:rPr lang="it-IT" sz="2400" dirty="0" err="1" smtClean="0">
                <a:solidFill>
                  <a:schemeClr val="accent2">
                    <a:lumMod val="50000"/>
                  </a:schemeClr>
                </a:solidFill>
              </a:rPr>
              <a:t>decision-making</a:t>
            </a:r>
            <a:r>
              <a:rPr lang="it-IT" sz="2400" dirty="0" smtClean="0">
                <a:solidFill>
                  <a:schemeClr val="accent2">
                    <a:lumMod val="50000"/>
                  </a:schemeClr>
                </a:solidFill>
              </a:rPr>
              <a:t> </a:t>
            </a:r>
            <a:r>
              <a:rPr lang="it-IT" sz="2400" dirty="0" err="1" smtClean="0">
                <a:solidFill>
                  <a:schemeClr val="accent2">
                    <a:lumMod val="50000"/>
                  </a:schemeClr>
                </a:solidFill>
              </a:rPr>
              <a:t>during</a:t>
            </a:r>
            <a:r>
              <a:rPr lang="it-IT" sz="2400" dirty="0" smtClean="0">
                <a:solidFill>
                  <a:schemeClr val="accent2">
                    <a:lumMod val="50000"/>
                  </a:schemeClr>
                </a:solidFill>
              </a:rPr>
              <a:t> </a:t>
            </a:r>
            <a:r>
              <a:rPr lang="it-IT" sz="2400" dirty="0" err="1" smtClean="0">
                <a:solidFill>
                  <a:schemeClr val="accent2">
                    <a:lumMod val="50000"/>
                  </a:schemeClr>
                </a:solidFill>
              </a:rPr>
              <a:t>swarms</a:t>
            </a:r>
            <a:r>
              <a:rPr lang="it-IT" sz="2400" dirty="0" smtClean="0">
                <a:solidFill>
                  <a:schemeClr val="accent2">
                    <a:lumMod val="50000"/>
                  </a:schemeClr>
                </a:solidFill>
              </a:rPr>
              <a:t> or </a:t>
            </a:r>
            <a:r>
              <a:rPr lang="it-IT" sz="2400" dirty="0" err="1" smtClean="0">
                <a:solidFill>
                  <a:schemeClr val="accent2">
                    <a:lumMod val="50000"/>
                  </a:schemeClr>
                </a:solidFill>
              </a:rPr>
              <a:t>aftershock</a:t>
            </a:r>
            <a:r>
              <a:rPr lang="it-IT" sz="2400" dirty="0" smtClean="0">
                <a:solidFill>
                  <a:schemeClr val="accent2">
                    <a:lumMod val="50000"/>
                  </a:schemeClr>
                </a:solidFill>
              </a:rPr>
              <a:t> </a:t>
            </a:r>
            <a:r>
              <a:rPr lang="it-IT" sz="2400" dirty="0" err="1" smtClean="0">
                <a:solidFill>
                  <a:schemeClr val="accent2">
                    <a:lumMod val="50000"/>
                  </a:schemeClr>
                </a:solidFill>
              </a:rPr>
              <a:t>sequences</a:t>
            </a:r>
            <a:r>
              <a:rPr lang="it-IT" sz="2400" dirty="0" smtClean="0">
                <a:solidFill>
                  <a:schemeClr val="accent2">
                    <a:lumMod val="50000"/>
                  </a:schemeClr>
                </a:solidFill>
              </a:rPr>
              <a:t> (and </a:t>
            </a:r>
            <a:r>
              <a:rPr lang="it-IT" sz="2400" dirty="0" err="1" smtClean="0">
                <a:solidFill>
                  <a:schemeClr val="accent2">
                    <a:lumMod val="50000"/>
                  </a:schemeClr>
                </a:solidFill>
              </a:rPr>
              <a:t>maybe</a:t>
            </a:r>
            <a:r>
              <a:rPr lang="it-IT" sz="2400" dirty="0" smtClean="0">
                <a:solidFill>
                  <a:schemeClr val="accent2">
                    <a:lumMod val="50000"/>
                  </a:schemeClr>
                </a:solidFill>
              </a:rPr>
              <a:t> </a:t>
            </a:r>
            <a:r>
              <a:rPr lang="it-IT" sz="2400" dirty="0" err="1" smtClean="0">
                <a:solidFill>
                  <a:schemeClr val="accent2">
                    <a:lumMod val="50000"/>
                  </a:schemeClr>
                </a:solidFill>
              </a:rPr>
              <a:t>improve</a:t>
            </a:r>
            <a:r>
              <a:rPr lang="it-IT" sz="2400" dirty="0" smtClean="0">
                <a:solidFill>
                  <a:schemeClr val="accent2">
                    <a:lumMod val="50000"/>
                  </a:schemeClr>
                </a:solidFill>
              </a:rPr>
              <a:t> </a:t>
            </a:r>
            <a:r>
              <a:rPr lang="it-IT" sz="2400" dirty="0" err="1" smtClean="0">
                <a:solidFill>
                  <a:schemeClr val="accent2">
                    <a:lumMod val="50000"/>
                  </a:schemeClr>
                </a:solidFill>
              </a:rPr>
              <a:t>people</a:t>
            </a:r>
            <a:r>
              <a:rPr lang="it-IT" sz="2400" dirty="0" smtClean="0">
                <a:solidFill>
                  <a:schemeClr val="accent2">
                    <a:lumMod val="50000"/>
                  </a:schemeClr>
                </a:solidFill>
              </a:rPr>
              <a:t> </a:t>
            </a:r>
            <a:r>
              <a:rPr lang="it-IT" sz="2400" dirty="0" err="1" smtClean="0">
                <a:solidFill>
                  <a:schemeClr val="accent2">
                    <a:lumMod val="50000"/>
                  </a:schemeClr>
                </a:solidFill>
              </a:rPr>
              <a:t>awareness</a:t>
            </a:r>
            <a:r>
              <a:rPr lang="it-IT" sz="2400" dirty="0" smtClean="0">
                <a:solidFill>
                  <a:schemeClr val="accent2">
                    <a:lumMod val="50000"/>
                  </a:schemeClr>
                </a:solidFill>
              </a:rPr>
              <a:t>)</a:t>
            </a:r>
            <a:endParaRPr lang="it-IT" sz="2400" dirty="0">
              <a:solidFill>
                <a:schemeClr val="accent2">
                  <a:lumMod val="50000"/>
                </a:schemeClr>
              </a:solidFill>
            </a:endParaRPr>
          </a:p>
        </p:txBody>
      </p:sp>
      <p:pic>
        <p:nvPicPr>
          <p:cNvPr id="9" name="Picture 2" descr="http://ingvcps.files.wordpress.com/2013/06/figura1-mappa-pericolositc3a0.jpg?w=250&amp;h=357"/>
          <p:cNvPicPr>
            <a:picLocks noChangeAspect="1" noChangeArrowheads="1"/>
          </p:cNvPicPr>
          <p:nvPr/>
        </p:nvPicPr>
        <p:blipFill>
          <a:blip r:embed="rId3" cstate="print"/>
          <a:srcRect/>
          <a:stretch>
            <a:fillRect/>
          </a:stretch>
        </p:blipFill>
        <p:spPr bwMode="auto">
          <a:xfrm>
            <a:off x="7524328" y="260648"/>
            <a:ext cx="1516608" cy="2165716"/>
          </a:xfrm>
          <a:prstGeom prst="rect">
            <a:avLst/>
          </a:prstGeom>
          <a:ln>
            <a:noFill/>
          </a:ln>
          <a:effectLst>
            <a:outerShdw blurRad="292100" dist="139700" dir="2700000" algn="tl" rotWithShape="0">
              <a:srgbClr val="333333">
                <a:alpha val="65000"/>
              </a:srgbClr>
            </a:outerShdw>
          </a:effectLst>
        </p:spPr>
      </p:pic>
      <p:pic>
        <p:nvPicPr>
          <p:cNvPr id="10" name="Picture 7" descr="Screen Shot 2013-07-01 at 6.08.32 PM.png"/>
          <p:cNvPicPr>
            <a:picLocks noChangeAspect="1"/>
          </p:cNvPicPr>
          <p:nvPr/>
        </p:nvPicPr>
        <p:blipFill>
          <a:blip r:embed="rId4" cstate="print"/>
          <a:srcRect/>
          <a:stretch>
            <a:fillRect/>
          </a:stretch>
        </p:blipFill>
        <p:spPr bwMode="auto">
          <a:xfrm>
            <a:off x="6221295" y="4854522"/>
            <a:ext cx="2743192" cy="1574557"/>
          </a:xfrm>
          <a:prstGeom prst="rect">
            <a:avLst/>
          </a:prstGeom>
          <a:ln>
            <a:noFill/>
          </a:ln>
          <a:effectLst>
            <a:outerShdw blurRad="292100" dist="139700" dir="2700000" algn="tl" rotWithShape="0">
              <a:srgbClr val="333333">
                <a:alpha val="65000"/>
              </a:srgbClr>
            </a:outerShdw>
          </a:effectLst>
        </p:spPr>
      </p:pic>
      <p:pic>
        <p:nvPicPr>
          <p:cNvPr id="11" name="Immagine 7" descr="Time-dependent occurrence of large eartquakes in Italy.jpg"/>
          <p:cNvPicPr>
            <a:picLocks noChangeAspect="1"/>
          </p:cNvPicPr>
          <p:nvPr/>
        </p:nvPicPr>
        <p:blipFill>
          <a:blip r:embed="rId5" cstate="print"/>
          <a:srcRect/>
          <a:stretch>
            <a:fillRect/>
          </a:stretch>
        </p:blipFill>
        <p:spPr bwMode="auto">
          <a:xfrm>
            <a:off x="105685" y="2745550"/>
            <a:ext cx="2090051" cy="1567538"/>
          </a:xfrm>
          <a:prstGeom prst="rect">
            <a:avLst/>
          </a:prstGeom>
          <a:ln>
            <a:noFill/>
          </a:ln>
          <a:effectLst>
            <a:outerShdw blurRad="292100" dist="139700" dir="2700000" algn="tl" rotWithShape="0">
              <a:srgbClr val="333333">
                <a:alpha val="65000"/>
              </a:srgbClr>
            </a:outerShdw>
          </a:effectLst>
        </p:spPr>
      </p:pic>
      <p:sp>
        <p:nvSpPr>
          <p:cNvPr id="3" name="Freccia a destra 2"/>
          <p:cNvSpPr/>
          <p:nvPr/>
        </p:nvSpPr>
        <p:spPr>
          <a:xfrm>
            <a:off x="251520" y="1052736"/>
            <a:ext cx="2160240" cy="93610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29087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4"/>
          <p:cNvSpPr txBox="1">
            <a:spLocks noChangeArrowheads="1"/>
          </p:cNvSpPr>
          <p:nvPr/>
        </p:nvSpPr>
        <p:spPr bwMode="auto">
          <a:xfrm>
            <a:off x="0" y="1910211"/>
            <a:ext cx="9142412" cy="2431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rgbClr val="B51921"/>
                </a:solidFill>
                <a:latin typeface="Verdana" charset="0"/>
                <a:ea typeface="MS PGothic" charset="0"/>
                <a:cs typeface="MS PGothic" charset="0"/>
              </a:defRPr>
            </a:lvl1pPr>
            <a:lvl2pPr marL="742950" indent="-285750" eaLnBrk="0" hangingPunct="0">
              <a:defRPr sz="2400">
                <a:solidFill>
                  <a:srgbClr val="B51921"/>
                </a:solidFill>
                <a:latin typeface="Verdana" charset="0"/>
                <a:ea typeface="MS PGothic" charset="0"/>
                <a:cs typeface="MS PGothic" charset="0"/>
              </a:defRPr>
            </a:lvl2pPr>
            <a:lvl3pPr marL="1143000" indent="-228600" eaLnBrk="0" hangingPunct="0">
              <a:defRPr sz="2400">
                <a:solidFill>
                  <a:srgbClr val="B51921"/>
                </a:solidFill>
                <a:latin typeface="Verdana" charset="0"/>
                <a:ea typeface="MS PGothic" charset="0"/>
                <a:cs typeface="MS PGothic" charset="0"/>
              </a:defRPr>
            </a:lvl3pPr>
            <a:lvl4pPr marL="1600200" indent="-228600" eaLnBrk="0" hangingPunct="0">
              <a:defRPr sz="2400">
                <a:solidFill>
                  <a:srgbClr val="B51921"/>
                </a:solidFill>
                <a:latin typeface="Verdana" charset="0"/>
                <a:ea typeface="MS PGothic" charset="0"/>
                <a:cs typeface="MS PGothic" charset="0"/>
              </a:defRPr>
            </a:lvl4pPr>
            <a:lvl5pPr marL="2057400" indent="-228600" eaLnBrk="0" hangingPunct="0">
              <a:defRPr sz="2400">
                <a:solidFill>
                  <a:srgbClr val="B51921"/>
                </a:solidFill>
                <a:latin typeface="Verdana" charset="0"/>
                <a:ea typeface="MS PGothic" charset="0"/>
                <a:cs typeface="MS PGothic" charset="0"/>
              </a:defRPr>
            </a:lvl5pPr>
            <a:lvl6pPr marL="2514600" indent="-228600" algn="ctr" eaLnBrk="0" fontAlgn="base" hangingPunct="0">
              <a:spcBef>
                <a:spcPct val="0"/>
              </a:spcBef>
              <a:spcAft>
                <a:spcPct val="0"/>
              </a:spcAft>
              <a:defRPr sz="2400">
                <a:solidFill>
                  <a:srgbClr val="B51921"/>
                </a:solidFill>
                <a:latin typeface="Verdana" charset="0"/>
                <a:ea typeface="MS PGothic" charset="0"/>
                <a:cs typeface="MS PGothic" charset="0"/>
              </a:defRPr>
            </a:lvl6pPr>
            <a:lvl7pPr marL="2971800" indent="-228600" algn="ctr" eaLnBrk="0" fontAlgn="base" hangingPunct="0">
              <a:spcBef>
                <a:spcPct val="0"/>
              </a:spcBef>
              <a:spcAft>
                <a:spcPct val="0"/>
              </a:spcAft>
              <a:defRPr sz="2400">
                <a:solidFill>
                  <a:srgbClr val="B51921"/>
                </a:solidFill>
                <a:latin typeface="Verdana" charset="0"/>
                <a:ea typeface="MS PGothic" charset="0"/>
                <a:cs typeface="MS PGothic" charset="0"/>
              </a:defRPr>
            </a:lvl7pPr>
            <a:lvl8pPr marL="3429000" indent="-228600" algn="ctr" eaLnBrk="0" fontAlgn="base" hangingPunct="0">
              <a:spcBef>
                <a:spcPct val="0"/>
              </a:spcBef>
              <a:spcAft>
                <a:spcPct val="0"/>
              </a:spcAft>
              <a:defRPr sz="2400">
                <a:solidFill>
                  <a:srgbClr val="B51921"/>
                </a:solidFill>
                <a:latin typeface="Verdana" charset="0"/>
                <a:ea typeface="MS PGothic" charset="0"/>
                <a:cs typeface="MS PGothic" charset="0"/>
              </a:defRPr>
            </a:lvl8pPr>
            <a:lvl9pPr marL="3886200" indent="-228600" algn="ctr" eaLnBrk="0" fontAlgn="base" hangingPunct="0">
              <a:spcBef>
                <a:spcPct val="0"/>
              </a:spcBef>
              <a:spcAft>
                <a:spcPct val="0"/>
              </a:spcAft>
              <a:defRPr sz="2400">
                <a:solidFill>
                  <a:srgbClr val="B51921"/>
                </a:solidFill>
                <a:latin typeface="Verdana" charset="0"/>
                <a:ea typeface="MS PGothic" charset="0"/>
                <a:cs typeface="MS PGothic" charset="0"/>
              </a:defRPr>
            </a:lvl9pPr>
          </a:lstStyle>
          <a:p>
            <a:pPr algn="ctr" eaLnBrk="1" hangingPunct="1">
              <a:tabLst>
                <a:tab pos="1792288" algn="l"/>
                <a:tab pos="4125913" algn="l"/>
              </a:tabLst>
              <a:defRPr/>
            </a:pPr>
            <a:r>
              <a:rPr lang="en-US" sz="3200" b="1" dirty="0" smtClean="0">
                <a:effectLst>
                  <a:outerShdw blurRad="50800" dist="63500" dir="2700000" algn="tl" rotWithShape="0">
                    <a:srgbClr val="000000">
                      <a:alpha val="61000"/>
                    </a:srgbClr>
                  </a:outerShdw>
                </a:effectLst>
              </a:rPr>
              <a:t>The new Italian seismic hazard model</a:t>
            </a:r>
          </a:p>
          <a:p>
            <a:pPr algn="ctr" eaLnBrk="1" hangingPunct="1">
              <a:tabLst>
                <a:tab pos="1792288" algn="l"/>
                <a:tab pos="4125913" algn="l"/>
              </a:tabLst>
              <a:defRPr/>
            </a:pPr>
            <a:endParaRPr lang="en-US" sz="2000" b="1" dirty="0" smtClean="0">
              <a:effectLst>
                <a:outerShdw blurRad="50800" dist="63500" dir="2700000" algn="tl" rotWithShape="0">
                  <a:srgbClr val="000000">
                    <a:alpha val="61000"/>
                  </a:srgbClr>
                </a:outerShdw>
              </a:effectLst>
            </a:endParaRPr>
          </a:p>
          <a:p>
            <a:pPr algn="ctr" eaLnBrk="1" hangingPunct="1">
              <a:tabLst>
                <a:tab pos="1792288" algn="l"/>
                <a:tab pos="4125913" algn="l"/>
              </a:tabLst>
              <a:defRPr/>
            </a:pPr>
            <a:endParaRPr lang="en-US" sz="2000" b="1" dirty="0">
              <a:effectLst>
                <a:outerShdw blurRad="50800" dist="63500" dir="2700000" algn="tl" rotWithShape="0">
                  <a:srgbClr val="000000">
                    <a:alpha val="61000"/>
                  </a:srgbClr>
                </a:outerShdw>
              </a:effectLst>
            </a:endParaRPr>
          </a:p>
          <a:p>
            <a:pPr algn="ctr" eaLnBrk="1" hangingPunct="1">
              <a:tabLst>
                <a:tab pos="1792288" algn="l"/>
                <a:tab pos="4125913" algn="l"/>
              </a:tabLst>
              <a:defRPr/>
            </a:pPr>
            <a:endParaRPr lang="en-US" sz="2000" b="1" dirty="0" smtClean="0">
              <a:effectLst>
                <a:outerShdw blurRad="50800" dist="63500" dir="2700000" algn="tl" rotWithShape="0">
                  <a:srgbClr val="000000">
                    <a:alpha val="61000"/>
                  </a:srgbClr>
                </a:outerShdw>
              </a:effectLst>
            </a:endParaRPr>
          </a:p>
          <a:p>
            <a:pPr algn="ctr" eaLnBrk="1" hangingPunct="1">
              <a:tabLst>
                <a:tab pos="1792288" algn="l"/>
                <a:tab pos="4394200" algn="r"/>
                <a:tab pos="4572000" algn="l"/>
              </a:tabLst>
              <a:defRPr/>
            </a:pPr>
            <a:r>
              <a:rPr lang="it-IT" sz="2000" b="1" dirty="0">
                <a:solidFill>
                  <a:schemeClr val="tx2"/>
                </a:solidFill>
              </a:rPr>
              <a:t>C. Meletti, </a:t>
            </a:r>
            <a:r>
              <a:rPr lang="it-IT" sz="2000" b="1" dirty="0" err="1">
                <a:solidFill>
                  <a:schemeClr val="tx2"/>
                </a:solidFill>
              </a:rPr>
              <a:t>W</a:t>
            </a:r>
            <a:r>
              <a:rPr lang="it-IT" sz="2000" b="1" dirty="0">
                <a:solidFill>
                  <a:schemeClr val="tx2"/>
                </a:solidFill>
              </a:rPr>
              <a:t>. Marzocchi, D. Albarello, V. D’Amico, L. Luzi, </a:t>
            </a:r>
          </a:p>
          <a:p>
            <a:pPr algn="ctr" eaLnBrk="1" hangingPunct="1">
              <a:tabLst>
                <a:tab pos="1792288" algn="l"/>
                <a:tab pos="4394200" algn="r"/>
                <a:tab pos="4572000" algn="l"/>
              </a:tabLst>
              <a:defRPr/>
            </a:pPr>
            <a:r>
              <a:rPr lang="it-IT" sz="2000" b="1" dirty="0" err="1">
                <a:solidFill>
                  <a:schemeClr val="tx2"/>
                </a:solidFill>
              </a:rPr>
              <a:t>F</a:t>
            </a:r>
            <a:r>
              <a:rPr lang="it-IT" sz="2000" b="1" dirty="0">
                <a:solidFill>
                  <a:schemeClr val="tx2"/>
                </a:solidFill>
              </a:rPr>
              <a:t>. Martinelli, B. Pace, M. Pignone, A. Rovida, </a:t>
            </a:r>
            <a:r>
              <a:rPr lang="it-IT" sz="2000" b="1" dirty="0" err="1">
                <a:solidFill>
                  <a:schemeClr val="tx2"/>
                </a:solidFill>
              </a:rPr>
              <a:t>F</a:t>
            </a:r>
            <a:r>
              <a:rPr lang="it-IT" sz="2000" b="1" dirty="0">
                <a:solidFill>
                  <a:schemeClr val="tx2"/>
                </a:solidFill>
              </a:rPr>
              <a:t>. Visini </a:t>
            </a:r>
          </a:p>
          <a:p>
            <a:pPr algn="ctr" eaLnBrk="1" hangingPunct="1">
              <a:tabLst>
                <a:tab pos="1792288" algn="l"/>
                <a:tab pos="4394200" algn="r"/>
                <a:tab pos="4572000" algn="l"/>
              </a:tabLst>
              <a:defRPr/>
            </a:pPr>
            <a:r>
              <a:rPr lang="it-IT" sz="2000" b="1" dirty="0" smtClean="0">
                <a:solidFill>
                  <a:schemeClr val="tx2"/>
                </a:solidFill>
              </a:rPr>
              <a:t>and the MPS16 </a:t>
            </a:r>
            <a:r>
              <a:rPr lang="it-IT" sz="2000" b="1" dirty="0" err="1" smtClean="0">
                <a:solidFill>
                  <a:schemeClr val="tx2"/>
                </a:solidFill>
              </a:rPr>
              <a:t>Working</a:t>
            </a:r>
            <a:r>
              <a:rPr lang="it-IT" sz="2000" b="1" dirty="0" smtClean="0">
                <a:solidFill>
                  <a:schemeClr val="tx2"/>
                </a:solidFill>
              </a:rPr>
              <a:t> Group </a:t>
            </a:r>
            <a:r>
              <a:rPr lang="it-IT" sz="1600" dirty="0" smtClean="0">
                <a:solidFill>
                  <a:schemeClr val="tx2"/>
                </a:solidFill>
              </a:rPr>
              <a:t>	</a:t>
            </a:r>
          </a:p>
        </p:txBody>
      </p:sp>
      <p:pic>
        <p:nvPicPr>
          <p:cNvPr id="7" name="Picture 5" descr="E_CPS_webheader_def.jpg"/>
          <p:cNvPicPr>
            <a:picLocks noChangeAspect="1"/>
          </p:cNvPicPr>
          <p:nvPr/>
        </p:nvPicPr>
        <p:blipFill>
          <a:blip r:embed="rId2" cstate="print"/>
          <a:srcRect/>
          <a:stretch>
            <a:fillRect/>
          </a:stretch>
        </p:blipFill>
        <p:spPr bwMode="auto">
          <a:xfrm>
            <a:off x="1619672" y="5085184"/>
            <a:ext cx="7336565" cy="1528451"/>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229238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
          <p:cNvSpPr txBox="1">
            <a:spLocks noChangeArrowheads="1"/>
          </p:cNvSpPr>
          <p:nvPr/>
        </p:nvSpPr>
        <p:spPr bwMode="auto">
          <a:xfrm>
            <a:off x="490435" y="1335079"/>
            <a:ext cx="3542001" cy="3277820"/>
          </a:xfrm>
          <a:prstGeom prst="rect">
            <a:avLst/>
          </a:prstGeom>
          <a:solidFill>
            <a:schemeClr val="bg1">
              <a:lumMod val="95000"/>
            </a:schemeClr>
          </a:solidFill>
          <a:ln w="28575">
            <a:solidFill>
              <a:srgbClr val="C00000"/>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srgbClr val="BD0926"/>
                </a:solidFill>
                <a:latin typeface="Verdana" charset="0"/>
                <a:ea typeface="MS PGothic" charset="0"/>
                <a:cs typeface="MS PGothic" charset="0"/>
              </a:rPr>
              <a:t>MPS04</a:t>
            </a:r>
          </a:p>
          <a:p>
            <a:pPr algn="ctr" eaLnBrk="1" hangingPunct="1"/>
            <a:r>
              <a:rPr 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Reference seismic </a:t>
            </a:r>
          </a:p>
          <a:p>
            <a:pPr algn="ctr" eaLnBrk="1" hangingPunct="1"/>
            <a:r>
              <a:rPr 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hazard map of Italy</a:t>
            </a:r>
          </a:p>
          <a:p>
            <a:pPr algn="ctr" eaLnBrk="1" hangingPunct="1"/>
            <a:r>
              <a:rPr 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(OPCM 3519/2006)</a:t>
            </a:r>
          </a:p>
          <a:p>
            <a:pPr algn="ctr" eaLnBrk="1" hangingPunct="1"/>
            <a:endParaRPr 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spcBef>
                <a:spcPct val="0"/>
              </a:spcBef>
            </a:pPr>
            <a:r>
              <a:rPr 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PGA, 10% exceedance prob. </a:t>
            </a:r>
          </a:p>
          <a:p>
            <a:pPr algn="ctr">
              <a:spcBef>
                <a:spcPct val="0"/>
              </a:spcBef>
            </a:pPr>
            <a:r>
              <a:rPr 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in 50 years</a:t>
            </a:r>
          </a:p>
          <a:p>
            <a:pPr algn="ctr">
              <a:spcBef>
                <a:spcPct val="0"/>
              </a:spcBef>
            </a:pPr>
            <a:r>
              <a:rPr 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very stiff soil </a:t>
            </a:r>
          </a:p>
          <a:p>
            <a:pPr algn="ctr">
              <a:spcBef>
                <a:spcPct val="0"/>
              </a:spcBef>
            </a:pPr>
            <a:r>
              <a:rPr 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(cat. A: Vs30&gt;800 m/sec)</a:t>
            </a:r>
          </a:p>
          <a:p>
            <a:pPr algn="ctr" eaLnBrk="1" hangingPunct="1"/>
            <a:endParaRPr 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en-US" sz="15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http://</a:t>
            </a:r>
            <a:r>
              <a:rPr lang="en-US" sz="1500" b="1"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zonesismiche.mi.ingv.it</a:t>
            </a:r>
            <a:endParaRPr lang="en-US" sz="15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35423"/>
            <a:ext cx="4471007" cy="6387153"/>
          </a:xfrm>
          <a:prstGeom prst="rect">
            <a:avLst/>
          </a:prstGeom>
        </p:spPr>
      </p:pic>
      <p:pic>
        <p:nvPicPr>
          <p:cNvPr id="3" name="Picture 2" descr="LegendaPGAxPap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352" y="4899204"/>
            <a:ext cx="1832870" cy="1804453"/>
          </a:xfrm>
          <a:prstGeom prst="rect">
            <a:avLst/>
          </a:prstGeom>
          <a:effectLst>
            <a:outerShdw blurRad="76200" dist="76200" dir="2700000" algn="tl" rotWithShape="0">
              <a:srgbClr val="000000">
                <a:alpha val="43000"/>
              </a:srgbClr>
            </a:outerShdw>
          </a:effectLst>
        </p:spPr>
      </p:pic>
    </p:spTree>
    <p:extLst>
      <p:ext uri="{BB962C8B-B14F-4D97-AF65-F5344CB8AC3E}">
        <p14:creationId xmlns:p14="http://schemas.microsoft.com/office/powerpoint/2010/main" val="2795837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01 at 9.57.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88640"/>
            <a:ext cx="8874838" cy="6235948"/>
          </a:xfrm>
          <a:prstGeom prst="rect">
            <a:avLst/>
          </a:prstGeom>
        </p:spPr>
      </p:pic>
      <p:sp>
        <p:nvSpPr>
          <p:cNvPr id="3" name="Rectangle 3"/>
          <p:cNvSpPr>
            <a:spLocks noChangeArrowheads="1"/>
          </p:cNvSpPr>
          <p:nvPr/>
        </p:nvSpPr>
        <p:spPr bwMode="auto">
          <a:xfrm>
            <a:off x="6419033" y="875949"/>
            <a:ext cx="2604655" cy="276999"/>
          </a:xfrm>
          <a:prstGeom prst="rect">
            <a:avLst/>
          </a:prstGeom>
          <a:solidFill>
            <a:srgbClr val="FF9933"/>
          </a:solidFill>
          <a:ln w="9525">
            <a:solidFill>
              <a:schemeClr val="tx1"/>
            </a:solidFill>
            <a:miter lim="800000"/>
            <a:headEnd/>
            <a:tailEnd/>
          </a:ln>
          <a:effectLst>
            <a:outerShdw blurRad="63500" dist="107763" dir="2700000" algn="ctr" rotWithShape="0">
              <a:srgbClr val="CC3300">
                <a:alpha val="74998"/>
              </a:srgbClr>
            </a:outerShdw>
          </a:effectLst>
        </p:spPr>
        <p:txBody>
          <a:bodyPr wrap="square" anchor="ctr">
            <a:spAutoFit/>
          </a:bodyPr>
          <a:lstStyle/>
          <a:p>
            <a:pPr algn="ctr">
              <a:spcBef>
                <a:spcPct val="0"/>
              </a:spcBef>
            </a:pPr>
            <a:r>
              <a:rPr lang="en-US" sz="1200" b="1" dirty="0">
                <a:latin typeface="Verdana" panose="020B0604030504040204" pitchFamily="34" charset="0"/>
                <a:ea typeface="Verdana" panose="020B0604030504040204" pitchFamily="34" charset="0"/>
                <a:cs typeface="Verdana" panose="020B0604030504040204" pitchFamily="34" charset="0"/>
              </a:rPr>
              <a:t>http://www.share-eu.org/</a:t>
            </a:r>
            <a:endParaRPr lang="en-GB" sz="1200" b="1" dirty="0">
              <a:effectLst>
                <a:outerShdw blurRad="38100" dist="38100" dir="2700000" algn="tl">
                  <a:srgbClr val="FFFFFF"/>
                </a:outerShdw>
              </a:effectLst>
            </a:endParaRPr>
          </a:p>
        </p:txBody>
      </p:sp>
    </p:spTree>
    <p:extLst>
      <p:ext uri="{BB962C8B-B14F-4D97-AF65-F5344CB8AC3E}">
        <p14:creationId xmlns:p14="http://schemas.microsoft.com/office/powerpoint/2010/main" val="175989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87352"/>
            <a:ext cx="8928992" cy="6555641"/>
          </a:xfrm>
          <a:prstGeom prst="rect">
            <a:avLst/>
          </a:prstGeom>
          <a:noFill/>
        </p:spPr>
        <p:txBody>
          <a:bodyPr wrap="square" rtlCol="0">
            <a:spAutoFit/>
          </a:bodyPr>
          <a:lstStyle/>
          <a:p>
            <a:pPr algn="ctr">
              <a:buClr>
                <a:srgbClr val="BD0926"/>
              </a:buClr>
              <a:buSzPct val="130000"/>
            </a:pPr>
            <a:r>
              <a:rPr lang="en-US" sz="2000" b="1" dirty="0" smtClean="0">
                <a:solidFill>
                  <a:srgbClr val="BD0926"/>
                </a:solidFill>
                <a:latin typeface="Verdana"/>
                <a:cs typeface="Verdana"/>
              </a:rPr>
              <a:t>MPS16 Program</a:t>
            </a:r>
          </a:p>
          <a:p>
            <a:pPr algn="ctr">
              <a:buClr>
                <a:srgbClr val="BD0926"/>
              </a:buClr>
              <a:buSzPct val="130000"/>
            </a:pPr>
            <a:r>
              <a:rPr lang="en-US" sz="2000" b="1" dirty="0" smtClean="0">
                <a:solidFill>
                  <a:srgbClr val="BD0926"/>
                </a:solidFill>
                <a:latin typeface="Verdana"/>
                <a:cs typeface="Verdana"/>
              </a:rPr>
              <a:t>Call to Contribution</a:t>
            </a:r>
          </a:p>
          <a:p>
            <a:pPr>
              <a:buClr>
                <a:srgbClr val="BD0926"/>
              </a:buClr>
              <a:buSzPct val="130000"/>
            </a:pPr>
            <a:endParaRPr lang="en-US" sz="2000" dirty="0" smtClean="0">
              <a:latin typeface="Verdana"/>
              <a:cs typeface="Verdana"/>
            </a:endParaRPr>
          </a:p>
          <a:p>
            <a:pPr>
              <a:buClr>
                <a:srgbClr val="BD0926"/>
              </a:buClr>
              <a:buSzPct val="130000"/>
            </a:pPr>
            <a:r>
              <a:rPr lang="en-US" sz="2000" dirty="0" smtClean="0">
                <a:solidFill>
                  <a:schemeClr val="tx2"/>
                </a:solidFill>
                <a:latin typeface="Verdana"/>
                <a:cs typeface="Verdana"/>
              </a:rPr>
              <a:t>In 2015 </a:t>
            </a:r>
            <a:r>
              <a:rPr lang="en-US" sz="2000" b="1" dirty="0" smtClean="0">
                <a:solidFill>
                  <a:schemeClr val="tx2"/>
                </a:solidFill>
                <a:latin typeface="Verdana"/>
                <a:cs typeface="Verdana"/>
              </a:rPr>
              <a:t>Seismic Hazard Center (CPS)</a:t>
            </a:r>
            <a:r>
              <a:rPr lang="en-US" sz="2000" dirty="0" smtClean="0">
                <a:solidFill>
                  <a:schemeClr val="tx2"/>
                </a:solidFill>
                <a:latin typeface="Verdana"/>
                <a:cs typeface="Verdana"/>
              </a:rPr>
              <a:t> at INGV started a project for updating the reference seismic hazard model.</a:t>
            </a:r>
          </a:p>
          <a:p>
            <a:pPr>
              <a:buClr>
                <a:srgbClr val="BD0926"/>
              </a:buClr>
              <a:buSzPct val="130000"/>
            </a:pPr>
            <a:endParaRPr lang="en-US" sz="2000" dirty="0" smtClean="0">
              <a:solidFill>
                <a:schemeClr val="tx2"/>
              </a:solidFill>
              <a:latin typeface="Verdana"/>
              <a:cs typeface="Verdana"/>
            </a:endParaRPr>
          </a:p>
          <a:p>
            <a:pPr>
              <a:buClr>
                <a:srgbClr val="BD0926"/>
              </a:buClr>
              <a:buSzPct val="130000"/>
            </a:pPr>
            <a:r>
              <a:rPr lang="en-US" sz="2000" dirty="0" smtClean="0">
                <a:solidFill>
                  <a:schemeClr val="tx2"/>
                </a:solidFill>
                <a:latin typeface="Verdana"/>
                <a:cs typeface="Verdana"/>
              </a:rPr>
              <a:t>On April 2</a:t>
            </a:r>
            <a:r>
              <a:rPr lang="en-US" sz="2000" baseline="30000" dirty="0" smtClean="0">
                <a:solidFill>
                  <a:schemeClr val="tx2"/>
                </a:solidFill>
                <a:latin typeface="Verdana"/>
                <a:cs typeface="Verdana"/>
              </a:rPr>
              <a:t>nd</a:t>
            </a:r>
            <a:r>
              <a:rPr lang="en-US" sz="2000" dirty="0" smtClean="0">
                <a:solidFill>
                  <a:schemeClr val="tx2"/>
                </a:solidFill>
                <a:latin typeface="Verdana"/>
                <a:cs typeface="Verdana"/>
              </a:rPr>
              <a:t> 2015 a call was published in our blog and sent by using several mailing lists.</a:t>
            </a:r>
          </a:p>
          <a:p>
            <a:pPr>
              <a:buClr>
                <a:srgbClr val="BD0926"/>
              </a:buClr>
              <a:buSzPct val="130000"/>
            </a:pPr>
            <a:endParaRPr lang="en-US" sz="2000" dirty="0">
              <a:solidFill>
                <a:schemeClr val="tx2"/>
              </a:solidFill>
              <a:latin typeface="Verdana"/>
              <a:cs typeface="Verdana"/>
            </a:endParaRPr>
          </a:p>
          <a:p>
            <a:pPr>
              <a:buClr>
                <a:srgbClr val="BD0926"/>
              </a:buClr>
              <a:buSzPct val="130000"/>
            </a:pPr>
            <a:r>
              <a:rPr lang="en-US" sz="2000" dirty="0" smtClean="0">
                <a:solidFill>
                  <a:schemeClr val="tx2"/>
                </a:solidFill>
                <a:latin typeface="Verdana"/>
                <a:cs typeface="Verdana"/>
              </a:rPr>
              <a:t>The call contained:</a:t>
            </a:r>
          </a:p>
          <a:p>
            <a:pPr>
              <a:buClr>
                <a:srgbClr val="BD0926"/>
              </a:buClr>
              <a:buSzPct val="130000"/>
            </a:pPr>
            <a:endParaRPr lang="en-US" sz="2000" dirty="0" smtClean="0">
              <a:solidFill>
                <a:schemeClr val="tx2"/>
              </a:solidFill>
              <a:latin typeface="Verdana"/>
              <a:cs typeface="Verdana"/>
            </a:endParaRPr>
          </a:p>
          <a:p>
            <a:pPr marL="588963" indent="-282575">
              <a:buClr>
                <a:srgbClr val="BD0926"/>
              </a:buClr>
              <a:buSzPct val="130000"/>
              <a:buFont typeface="Wingdings" charset="2"/>
              <a:buChar char="ü"/>
            </a:pPr>
            <a:r>
              <a:rPr lang="en-US" sz="2000" dirty="0" smtClean="0">
                <a:solidFill>
                  <a:schemeClr val="tx2"/>
                </a:solidFill>
                <a:latin typeface="Verdana"/>
                <a:cs typeface="Verdana"/>
              </a:rPr>
              <a:t>a brief description of the program;</a:t>
            </a:r>
          </a:p>
          <a:p>
            <a:pPr marL="588963" indent="-282575">
              <a:buClr>
                <a:srgbClr val="BD0926"/>
              </a:buClr>
              <a:buSzPct val="130000"/>
              <a:buFont typeface="Wingdings" charset="2"/>
              <a:buChar char="ü"/>
            </a:pPr>
            <a:endParaRPr lang="en-US" sz="2000" dirty="0">
              <a:solidFill>
                <a:schemeClr val="tx2"/>
              </a:solidFill>
              <a:latin typeface="Verdana"/>
              <a:cs typeface="Verdana"/>
            </a:endParaRPr>
          </a:p>
          <a:p>
            <a:pPr marL="588963" indent="-282575">
              <a:buClr>
                <a:srgbClr val="BD0926"/>
              </a:buClr>
              <a:buSzPct val="130000"/>
              <a:buFont typeface="Wingdings" charset="2"/>
              <a:buChar char="ü"/>
            </a:pPr>
            <a:r>
              <a:rPr lang="en-US" sz="2000" dirty="0">
                <a:solidFill>
                  <a:schemeClr val="tx2"/>
                </a:solidFill>
                <a:latin typeface="Verdana"/>
                <a:cs typeface="Verdana"/>
              </a:rPr>
              <a:t>deadlines and </a:t>
            </a:r>
            <a:r>
              <a:rPr lang="en-US" sz="2000" dirty="0" smtClean="0">
                <a:solidFill>
                  <a:schemeClr val="tx2"/>
                </a:solidFill>
                <a:latin typeface="Verdana"/>
                <a:cs typeface="Verdana"/>
              </a:rPr>
              <a:t>types </a:t>
            </a:r>
            <a:r>
              <a:rPr lang="en-US" sz="2000" dirty="0">
                <a:solidFill>
                  <a:schemeClr val="tx2"/>
                </a:solidFill>
                <a:latin typeface="Verdana"/>
                <a:cs typeface="Verdana"/>
              </a:rPr>
              <a:t>of expected submission</a:t>
            </a:r>
            <a:r>
              <a:rPr lang="en-US" sz="2000" dirty="0" smtClean="0">
                <a:solidFill>
                  <a:schemeClr val="tx2"/>
                </a:solidFill>
                <a:latin typeface="Verdana"/>
                <a:cs typeface="Verdana"/>
              </a:rPr>
              <a:t>;</a:t>
            </a:r>
          </a:p>
          <a:p>
            <a:pPr marL="588963" indent="-282575">
              <a:buClr>
                <a:srgbClr val="BD0926"/>
              </a:buClr>
              <a:buSzPct val="130000"/>
              <a:buFont typeface="Wingdings" charset="2"/>
              <a:buChar char="ü"/>
            </a:pPr>
            <a:endParaRPr lang="en-US" sz="2000" dirty="0">
              <a:solidFill>
                <a:schemeClr val="tx2"/>
              </a:solidFill>
              <a:latin typeface="Verdana"/>
              <a:cs typeface="Verdana"/>
            </a:endParaRPr>
          </a:p>
          <a:p>
            <a:pPr marL="588963" indent="-282575">
              <a:buClr>
                <a:srgbClr val="BD0926"/>
              </a:buClr>
              <a:buSzPct val="130000"/>
              <a:buFont typeface="Wingdings" charset="2"/>
              <a:buChar char="ü"/>
            </a:pPr>
            <a:r>
              <a:rPr lang="en-US" sz="2000" dirty="0" smtClean="0">
                <a:solidFill>
                  <a:schemeClr val="tx2"/>
                </a:solidFill>
                <a:latin typeface="Verdana"/>
                <a:cs typeface="Verdana"/>
              </a:rPr>
              <a:t>the list of tasks of the program. Contributions were expected to the task item, not to a single partial activities;</a:t>
            </a:r>
          </a:p>
          <a:p>
            <a:pPr marL="588963" indent="-282575">
              <a:buClr>
                <a:srgbClr val="BD0926"/>
              </a:buClr>
              <a:buSzPct val="130000"/>
              <a:buFont typeface="Wingdings" charset="2"/>
              <a:buChar char="ü"/>
            </a:pPr>
            <a:endParaRPr lang="en-US" sz="2000" dirty="0">
              <a:solidFill>
                <a:schemeClr val="tx2"/>
              </a:solidFill>
              <a:latin typeface="Verdana"/>
              <a:cs typeface="Verdana"/>
            </a:endParaRPr>
          </a:p>
          <a:p>
            <a:pPr marL="588963" indent="-282575">
              <a:buClr>
                <a:srgbClr val="BD0926"/>
              </a:buClr>
              <a:buSzPct val="130000"/>
              <a:buFont typeface="Wingdings" charset="2"/>
              <a:buChar char="ü"/>
            </a:pPr>
            <a:r>
              <a:rPr lang="en-US" sz="2000" dirty="0" smtClean="0">
                <a:solidFill>
                  <a:schemeClr val="tx2"/>
                </a:solidFill>
                <a:latin typeface="Verdana"/>
                <a:cs typeface="Verdana"/>
              </a:rPr>
              <a:t>brief description of task activities. </a:t>
            </a:r>
          </a:p>
          <a:p>
            <a:pPr>
              <a:buClr>
                <a:srgbClr val="BD0926"/>
              </a:buClr>
              <a:buSzPct val="130000"/>
            </a:pPr>
            <a:endParaRPr lang="en-US" sz="2000" dirty="0" smtClean="0">
              <a:solidFill>
                <a:schemeClr val="tx2"/>
              </a:solidFill>
              <a:latin typeface="Verdana"/>
              <a:cs typeface="Verdana"/>
            </a:endParaRPr>
          </a:p>
          <a:p>
            <a:pPr>
              <a:buClr>
                <a:srgbClr val="BD0926"/>
              </a:buClr>
              <a:buSzPct val="130000"/>
            </a:pPr>
            <a:r>
              <a:rPr lang="en-US" sz="2000" dirty="0" smtClean="0">
                <a:solidFill>
                  <a:schemeClr val="tx2"/>
                </a:solidFill>
                <a:latin typeface="Verdana"/>
                <a:cs typeface="Verdana"/>
              </a:rPr>
              <a:t>The call closed on April 24</a:t>
            </a:r>
            <a:r>
              <a:rPr lang="en-US" sz="2000" baseline="30000" dirty="0" smtClean="0">
                <a:solidFill>
                  <a:schemeClr val="tx2"/>
                </a:solidFill>
                <a:latin typeface="Verdana"/>
                <a:cs typeface="Verdana"/>
              </a:rPr>
              <a:t>th</a:t>
            </a:r>
            <a:r>
              <a:rPr lang="en-US" sz="2000" dirty="0">
                <a:solidFill>
                  <a:schemeClr val="tx2"/>
                </a:solidFill>
                <a:latin typeface="Verdana"/>
                <a:cs typeface="Verdana"/>
              </a:rPr>
              <a:t> </a:t>
            </a:r>
            <a:r>
              <a:rPr lang="en-US" sz="2000" dirty="0" smtClean="0">
                <a:solidFill>
                  <a:schemeClr val="tx2"/>
                </a:solidFill>
                <a:latin typeface="Verdana"/>
                <a:cs typeface="Verdana"/>
              </a:rPr>
              <a:t>2015.</a:t>
            </a:r>
          </a:p>
        </p:txBody>
      </p:sp>
    </p:spTree>
    <p:extLst>
      <p:ext uri="{BB962C8B-B14F-4D97-AF65-F5344CB8AC3E}">
        <p14:creationId xmlns:p14="http://schemas.microsoft.com/office/powerpoint/2010/main" val="3286677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34" y="243970"/>
            <a:ext cx="8813725" cy="6324806"/>
          </a:xfrm>
          <a:prstGeom prst="rect">
            <a:avLst/>
          </a:prstGeom>
          <a:solidFill>
            <a:schemeClr val="accent5">
              <a:lumMod val="20000"/>
              <a:lumOff val="80000"/>
            </a:schemeClr>
          </a:solidFill>
        </p:spPr>
        <p:txBody>
          <a:bodyPr wrap="square" numCol="2" spcCol="360000" rtlCol="0">
            <a:spAutoFit/>
          </a:bodyPr>
          <a:lstStyle/>
          <a:p>
            <a:r>
              <a:rPr lang="it-IT" sz="900" b="1" dirty="0">
                <a:solidFill>
                  <a:srgbClr val="BD0926"/>
                </a:solidFill>
              </a:rPr>
              <a:t>INGV CPS</a:t>
            </a:r>
            <a:r>
              <a:rPr lang="it-IT" sz="900" dirty="0">
                <a:solidFill>
                  <a:srgbClr val="BD0926"/>
                </a:solidFill>
              </a:rPr>
              <a:t> (Carlo Meletti e Warner Marzocchi)</a:t>
            </a:r>
          </a:p>
          <a:p>
            <a:r>
              <a:rPr lang="it-IT" sz="900" dirty="0"/>
              <a:t>Carlo Meletti, Warner Marzocchi, Vera D’Amico, Giuseppe Falcone, Francesco Martinelli, Matteo </a:t>
            </a:r>
            <a:r>
              <a:rPr lang="it-IT" sz="900" dirty="0" err="1"/>
              <a:t>Taroni</a:t>
            </a:r>
            <a:r>
              <a:rPr lang="it-IT" sz="900" dirty="0"/>
              <a:t>, Francesco Visini.</a:t>
            </a:r>
          </a:p>
          <a:p>
            <a:r>
              <a:rPr lang="it-IT" sz="900" dirty="0"/>
              <a:t> </a:t>
            </a:r>
          </a:p>
          <a:p>
            <a:r>
              <a:rPr lang="it-IT" sz="900" b="1" dirty="0">
                <a:solidFill>
                  <a:srgbClr val="BD0926"/>
                </a:solidFill>
              </a:rPr>
              <a:t>INGV Roma1</a:t>
            </a:r>
            <a:r>
              <a:rPr lang="it-IT" sz="900" dirty="0">
                <a:solidFill>
                  <a:srgbClr val="BD0926"/>
                </a:solidFill>
              </a:rPr>
              <a:t> (</a:t>
            </a:r>
            <a:r>
              <a:rPr lang="it-IT" sz="900" dirty="0" err="1">
                <a:solidFill>
                  <a:srgbClr val="BD0926"/>
                </a:solidFill>
              </a:rPr>
              <a:t>Aybige</a:t>
            </a:r>
            <a:r>
              <a:rPr lang="it-IT" sz="900" dirty="0">
                <a:solidFill>
                  <a:srgbClr val="BD0926"/>
                </a:solidFill>
              </a:rPr>
              <a:t> </a:t>
            </a:r>
            <a:r>
              <a:rPr lang="it-IT" sz="900" dirty="0" err="1">
                <a:solidFill>
                  <a:srgbClr val="BD0926"/>
                </a:solidFill>
              </a:rPr>
              <a:t>Akinci</a:t>
            </a:r>
            <a:r>
              <a:rPr lang="it-IT" sz="900" dirty="0">
                <a:solidFill>
                  <a:srgbClr val="BD0926"/>
                </a:solidFill>
              </a:rPr>
              <a:t>)</a:t>
            </a:r>
          </a:p>
          <a:p>
            <a:r>
              <a:rPr lang="it-IT" sz="900" dirty="0" err="1"/>
              <a:t>Aybige</a:t>
            </a:r>
            <a:r>
              <a:rPr lang="it-IT" sz="900" dirty="0"/>
              <a:t> </a:t>
            </a:r>
            <a:r>
              <a:rPr lang="it-IT" sz="900" dirty="0" err="1"/>
              <a:t>Akinci</a:t>
            </a:r>
            <a:r>
              <a:rPr lang="it-IT" sz="900" dirty="0"/>
              <a:t>, Nicola D’Agostino, Marianne </a:t>
            </a:r>
            <a:r>
              <a:rPr lang="it-IT" sz="900" dirty="0" err="1"/>
              <a:t>Métois</a:t>
            </a:r>
            <a:r>
              <a:rPr lang="it-IT" sz="900" dirty="0"/>
              <a:t>, Daniele Cheloni, Giulio Selvaggi, Andre </a:t>
            </a:r>
            <a:r>
              <a:rPr lang="it-IT" sz="900" dirty="0" err="1"/>
              <a:t>Herrero</a:t>
            </a:r>
            <a:r>
              <a:rPr lang="it-IT" sz="900" dirty="0"/>
              <a:t>, Matteo </a:t>
            </a:r>
            <a:r>
              <a:rPr lang="it-IT" sz="900" dirty="0" err="1"/>
              <a:t>Taroni</a:t>
            </a:r>
            <a:r>
              <a:rPr lang="it-IT" sz="900" dirty="0"/>
              <a:t>, Marta </a:t>
            </a:r>
            <a:r>
              <a:rPr lang="it-IT" sz="900" dirty="0" err="1"/>
              <a:t>Pischiutta</a:t>
            </a:r>
            <a:r>
              <a:rPr lang="it-IT" sz="900" dirty="0"/>
              <a:t>.</a:t>
            </a:r>
          </a:p>
          <a:p>
            <a:r>
              <a:rPr lang="it-IT" sz="900" dirty="0"/>
              <a:t> </a:t>
            </a:r>
          </a:p>
          <a:p>
            <a:r>
              <a:rPr lang="it-IT" sz="900" b="1" dirty="0">
                <a:solidFill>
                  <a:srgbClr val="BD0926"/>
                </a:solidFill>
              </a:rPr>
              <a:t>Università di Siena </a:t>
            </a:r>
            <a:r>
              <a:rPr lang="it-IT" sz="900" dirty="0">
                <a:solidFill>
                  <a:srgbClr val="BD0926"/>
                </a:solidFill>
              </a:rPr>
              <a:t>(Dario Albarello)</a:t>
            </a:r>
          </a:p>
          <a:p>
            <a:r>
              <a:rPr lang="it-IT" sz="900" dirty="0"/>
              <a:t>Dario Albarello (UNISI), Laura </a:t>
            </a:r>
            <a:r>
              <a:rPr lang="it-IT" sz="900" dirty="0" err="1"/>
              <a:t>Peruzza</a:t>
            </a:r>
            <a:r>
              <a:rPr lang="it-IT" sz="900" dirty="0"/>
              <a:t> (OGS)</a:t>
            </a:r>
          </a:p>
          <a:p>
            <a:r>
              <a:rPr lang="it-IT" sz="900" dirty="0"/>
              <a:t> </a:t>
            </a:r>
          </a:p>
          <a:p>
            <a:r>
              <a:rPr lang="it-IT" sz="900" b="1" dirty="0">
                <a:solidFill>
                  <a:srgbClr val="BD0926"/>
                </a:solidFill>
              </a:rPr>
              <a:t>INGV Catania</a:t>
            </a:r>
            <a:r>
              <a:rPr lang="it-IT" sz="900" dirty="0">
                <a:solidFill>
                  <a:srgbClr val="BD0926"/>
                </a:solidFill>
              </a:rPr>
              <a:t> (Raffaele </a:t>
            </a:r>
            <a:r>
              <a:rPr lang="it-IT" sz="900" dirty="0" err="1">
                <a:solidFill>
                  <a:srgbClr val="BD0926"/>
                </a:solidFill>
              </a:rPr>
              <a:t>Azzaro</a:t>
            </a:r>
            <a:r>
              <a:rPr lang="it-IT" sz="900" dirty="0">
                <a:solidFill>
                  <a:srgbClr val="BD0926"/>
                </a:solidFill>
              </a:rPr>
              <a:t>)</a:t>
            </a:r>
          </a:p>
          <a:p>
            <a:r>
              <a:rPr lang="it-IT" sz="900" dirty="0"/>
              <a:t>Raffaele </a:t>
            </a:r>
            <a:r>
              <a:rPr lang="it-IT" sz="900" dirty="0" err="1"/>
              <a:t>Azzaro</a:t>
            </a:r>
            <a:r>
              <a:rPr lang="it-IT" sz="900" dirty="0"/>
              <a:t> (INGV, Osservatorio Etneo-Sezione di Catania), G. Barberi, </a:t>
            </a:r>
            <a:r>
              <a:rPr lang="it-IT" sz="900" dirty="0" err="1"/>
              <a:t>F</a:t>
            </a:r>
            <a:r>
              <a:rPr lang="it-IT" sz="900" dirty="0"/>
              <a:t>. Cannavò, O. </a:t>
            </a:r>
            <a:r>
              <a:rPr lang="it-IT" sz="900" dirty="0" err="1"/>
              <a:t>Cocina</a:t>
            </a:r>
            <a:r>
              <a:rPr lang="it-IT" sz="900" dirty="0"/>
              <a:t>, S. D’Amico, H. Langer, M. Palano, L. </a:t>
            </a:r>
            <a:r>
              <a:rPr lang="it-IT" sz="900" dirty="0" err="1"/>
              <a:t>Scarfì</a:t>
            </a:r>
            <a:r>
              <a:rPr lang="it-IT" sz="900" dirty="0"/>
              <a:t>, G. Tusa, T. </a:t>
            </a:r>
            <a:r>
              <a:rPr lang="it-IT" sz="900" dirty="0" err="1"/>
              <a:t>Tuvè</a:t>
            </a:r>
            <a:r>
              <a:rPr lang="it-IT" sz="900" dirty="0"/>
              <a:t> (INGV-CT); L. </a:t>
            </a:r>
            <a:r>
              <a:rPr lang="it-IT" sz="900" dirty="0" err="1"/>
              <a:t>Peruzza</a:t>
            </a:r>
            <a:r>
              <a:rPr lang="it-IT" sz="900" dirty="0"/>
              <a:t>, A. </a:t>
            </a:r>
            <a:r>
              <a:rPr lang="it-IT" sz="900" dirty="0" err="1"/>
              <a:t>Saraò</a:t>
            </a:r>
            <a:r>
              <a:rPr lang="it-IT" sz="900" dirty="0"/>
              <a:t> (INOGS-TS); B. Pace (UNI-CH).</a:t>
            </a:r>
          </a:p>
          <a:p>
            <a:r>
              <a:rPr lang="it-IT" sz="900" dirty="0"/>
              <a:t> </a:t>
            </a:r>
          </a:p>
          <a:p>
            <a:r>
              <a:rPr lang="it-IT" sz="900" b="1" dirty="0">
                <a:solidFill>
                  <a:srgbClr val="BD0926"/>
                </a:solidFill>
              </a:rPr>
              <a:t>INGV Roma1</a:t>
            </a:r>
            <a:r>
              <a:rPr lang="it-IT" sz="900" dirty="0">
                <a:solidFill>
                  <a:srgbClr val="BD0926"/>
                </a:solidFill>
              </a:rPr>
              <a:t> (Salvatore Barba)</a:t>
            </a:r>
          </a:p>
          <a:p>
            <a:r>
              <a:rPr lang="it-IT" sz="900" dirty="0"/>
              <a:t>Salvatore Barba, Michele </a:t>
            </a:r>
            <a:r>
              <a:rPr lang="it-IT" sz="900" dirty="0" err="1"/>
              <a:t>Carafa</a:t>
            </a:r>
            <a:r>
              <a:rPr lang="it-IT" sz="900" dirty="0"/>
              <a:t>, Matteo Albano</a:t>
            </a:r>
          </a:p>
          <a:p>
            <a:r>
              <a:rPr lang="it-IT" sz="900" dirty="0"/>
              <a:t> </a:t>
            </a:r>
          </a:p>
          <a:p>
            <a:r>
              <a:rPr lang="it-IT" sz="900" b="1" dirty="0">
                <a:solidFill>
                  <a:srgbClr val="BD0926"/>
                </a:solidFill>
              </a:rPr>
              <a:t>Università di Padova </a:t>
            </a:r>
            <a:r>
              <a:rPr lang="it-IT" sz="900" dirty="0">
                <a:solidFill>
                  <a:srgbClr val="BD0926"/>
                </a:solidFill>
              </a:rPr>
              <a:t>(Alessandro Caporali)</a:t>
            </a:r>
          </a:p>
          <a:p>
            <a:r>
              <a:rPr lang="it-IT" sz="900" dirty="0"/>
              <a:t>Alessandro Caporali, Joaquin </a:t>
            </a:r>
            <a:r>
              <a:rPr lang="it-IT" sz="900" dirty="0" err="1"/>
              <a:t>Zurutuza</a:t>
            </a:r>
            <a:r>
              <a:rPr lang="it-IT" sz="900" dirty="0"/>
              <a:t>, Mauro </a:t>
            </a:r>
            <a:r>
              <a:rPr lang="it-IT" sz="900" dirty="0" err="1"/>
              <a:t>Bertocco</a:t>
            </a:r>
            <a:r>
              <a:rPr lang="it-IT" sz="900" dirty="0"/>
              <a:t>,  Emanuele Faccenda.</a:t>
            </a:r>
          </a:p>
          <a:p>
            <a:r>
              <a:rPr lang="it-IT" sz="900" dirty="0"/>
              <a:t> </a:t>
            </a:r>
          </a:p>
          <a:p>
            <a:r>
              <a:rPr lang="it-IT" sz="900" b="1" dirty="0">
                <a:solidFill>
                  <a:srgbClr val="BD0926"/>
                </a:solidFill>
              </a:rPr>
              <a:t>Università di Malta </a:t>
            </a:r>
            <a:r>
              <a:rPr lang="it-IT" sz="900" dirty="0">
                <a:solidFill>
                  <a:srgbClr val="BD0926"/>
                </a:solidFill>
              </a:rPr>
              <a:t>(Sebastiano D’Amico)</a:t>
            </a:r>
          </a:p>
          <a:p>
            <a:r>
              <a:rPr lang="it-IT" sz="900" dirty="0"/>
              <a:t>Sebastiano D’Amico, Pauline Galea</a:t>
            </a:r>
          </a:p>
          <a:p>
            <a:r>
              <a:rPr lang="it-IT" sz="900" dirty="0"/>
              <a:t> </a:t>
            </a:r>
          </a:p>
          <a:p>
            <a:r>
              <a:rPr lang="it-IT" sz="900" b="1" dirty="0">
                <a:solidFill>
                  <a:srgbClr val="BD0926"/>
                </a:solidFill>
              </a:rPr>
              <a:t>INGV CNT</a:t>
            </a:r>
            <a:r>
              <a:rPr lang="it-IT" sz="900" dirty="0">
                <a:solidFill>
                  <a:srgbClr val="BD0926"/>
                </a:solidFill>
              </a:rPr>
              <a:t> (Roberto Devoti)</a:t>
            </a:r>
          </a:p>
          <a:p>
            <a:r>
              <a:rPr lang="it-IT" sz="900" dirty="0"/>
              <a:t>Marco </a:t>
            </a:r>
            <a:r>
              <a:rPr lang="it-IT" sz="900" dirty="0" err="1"/>
              <a:t>Anzidei</a:t>
            </a:r>
            <a:r>
              <a:rPr lang="it-IT" sz="900" dirty="0"/>
              <a:t> (CNT), Antonio </a:t>
            </a:r>
            <a:r>
              <a:rPr lang="it-IT" sz="900" dirty="0" err="1"/>
              <a:t>Avallone</a:t>
            </a:r>
            <a:r>
              <a:rPr lang="it-IT" sz="900" dirty="0"/>
              <a:t> (CNT), Adriano Cavaliere (BO), Gianpaolo </a:t>
            </a:r>
            <a:r>
              <a:rPr lang="it-IT" sz="900" dirty="0" err="1"/>
              <a:t>Cecere</a:t>
            </a:r>
            <a:r>
              <a:rPr lang="it-IT" sz="900" dirty="0"/>
              <a:t> (CNT), Daniele Cheloni (CNT), Nicola D'Agostino (CNT), Ciriaco D'Ambrosio (CNT), Alessandra Esposito (CNT), Luigi Falco (CNT), Alessandro Galvani (CNT), Grazia Pietrantonio (CNT), Federica </a:t>
            </a:r>
            <a:r>
              <a:rPr lang="it-IT" sz="900" dirty="0" err="1"/>
              <a:t>Riguzzi</a:t>
            </a:r>
            <a:r>
              <a:rPr lang="it-IT" sz="900" dirty="0"/>
              <a:t> (CNT), Vincenzo </a:t>
            </a:r>
            <a:r>
              <a:rPr lang="it-IT" sz="900" dirty="0" err="1"/>
              <a:t>Sepe</a:t>
            </a:r>
            <a:r>
              <a:rPr lang="it-IT" sz="900" dirty="0"/>
              <a:t> (CNT), Enrico </a:t>
            </a:r>
            <a:r>
              <a:rPr lang="it-IT" sz="900" dirty="0" err="1"/>
              <a:t>Serpelloni</a:t>
            </a:r>
            <a:r>
              <a:rPr lang="it-IT" sz="900" dirty="0"/>
              <a:t> (CNT), Giulio Selvaggi (CNT).</a:t>
            </a:r>
          </a:p>
          <a:p>
            <a:r>
              <a:rPr lang="it-IT" sz="900" dirty="0"/>
              <a:t> </a:t>
            </a:r>
          </a:p>
          <a:p>
            <a:r>
              <a:rPr lang="it-IT" sz="900" b="1" dirty="0">
                <a:solidFill>
                  <a:srgbClr val="BD0926"/>
                </a:solidFill>
              </a:rPr>
              <a:t>Università di Bologna </a:t>
            </a:r>
            <a:r>
              <a:rPr lang="it-IT" sz="900" dirty="0">
                <a:solidFill>
                  <a:srgbClr val="BD0926"/>
                </a:solidFill>
              </a:rPr>
              <a:t>(Paolo Gasperini)</a:t>
            </a:r>
          </a:p>
          <a:p>
            <a:r>
              <a:rPr lang="it-IT" sz="900" dirty="0"/>
              <a:t>Paolo Gasperini, Barbara Lolli (INGV Bologna), Gianfranco Vannucci (INGV Bologna).</a:t>
            </a:r>
          </a:p>
          <a:p>
            <a:r>
              <a:rPr lang="it-IT" sz="900" dirty="0">
                <a:solidFill>
                  <a:srgbClr val="BD0926"/>
                </a:solidFill>
              </a:rPr>
              <a:t> </a:t>
            </a:r>
          </a:p>
          <a:p>
            <a:r>
              <a:rPr lang="it-IT" sz="900" b="1" dirty="0">
                <a:solidFill>
                  <a:srgbClr val="BD0926"/>
                </a:solidFill>
              </a:rPr>
              <a:t>INGV Milano</a:t>
            </a:r>
            <a:r>
              <a:rPr lang="it-IT" sz="900" dirty="0">
                <a:solidFill>
                  <a:srgbClr val="BD0926"/>
                </a:solidFill>
              </a:rPr>
              <a:t> (Antonio Gomez </a:t>
            </a:r>
            <a:r>
              <a:rPr lang="it-IT" sz="900" dirty="0" err="1">
                <a:solidFill>
                  <a:srgbClr val="BD0926"/>
                </a:solidFill>
              </a:rPr>
              <a:t>Capera</a:t>
            </a:r>
            <a:r>
              <a:rPr lang="it-IT" sz="900" dirty="0">
                <a:solidFill>
                  <a:srgbClr val="BD0926"/>
                </a:solidFill>
              </a:rPr>
              <a:t>)</a:t>
            </a:r>
          </a:p>
          <a:p>
            <a:r>
              <a:rPr lang="it-IT" sz="900" dirty="0"/>
              <a:t>Antonio Gomez </a:t>
            </a:r>
            <a:r>
              <a:rPr lang="it-IT" sz="900" dirty="0" err="1"/>
              <a:t>Capera</a:t>
            </a:r>
            <a:r>
              <a:rPr lang="it-IT" sz="900" dirty="0"/>
              <a:t>, Mario Locati, Marco Massa, Rodolfo Puglia, Marco </a:t>
            </a:r>
            <a:r>
              <a:rPr lang="it-IT" sz="900" dirty="0" err="1"/>
              <a:t>Santulin</a:t>
            </a:r>
            <a:r>
              <a:rPr lang="it-IT" sz="900" dirty="0"/>
              <a:t>.</a:t>
            </a:r>
          </a:p>
          <a:p>
            <a:r>
              <a:rPr lang="it-IT" sz="900" dirty="0"/>
              <a:t> </a:t>
            </a:r>
          </a:p>
          <a:p>
            <a:r>
              <a:rPr lang="it-IT" sz="900" b="1" dirty="0">
                <a:solidFill>
                  <a:srgbClr val="BD0926"/>
                </a:solidFill>
              </a:rPr>
              <a:t>Università di Pavia </a:t>
            </a:r>
            <a:r>
              <a:rPr lang="it-IT" sz="900" dirty="0">
                <a:solidFill>
                  <a:srgbClr val="BD0926"/>
                </a:solidFill>
              </a:rPr>
              <a:t>(Carlo Lai)</a:t>
            </a:r>
          </a:p>
          <a:p>
            <a:r>
              <a:rPr lang="it-IT" sz="900" dirty="0"/>
              <a:t>Carlo Lai, Elisa Zuccolo, Francesca Bozzoni.</a:t>
            </a:r>
          </a:p>
          <a:p>
            <a:r>
              <a:rPr lang="it-IT" sz="900" dirty="0"/>
              <a:t> </a:t>
            </a:r>
          </a:p>
          <a:p>
            <a:r>
              <a:rPr lang="it-IT" sz="900" b="1" dirty="0">
                <a:solidFill>
                  <a:srgbClr val="BD0926"/>
                </a:solidFill>
              </a:rPr>
              <a:t>INGV Roma1</a:t>
            </a:r>
            <a:r>
              <a:rPr lang="it-IT" sz="900" dirty="0">
                <a:solidFill>
                  <a:srgbClr val="BD0926"/>
                </a:solidFill>
              </a:rPr>
              <a:t> (Maura </a:t>
            </a:r>
            <a:r>
              <a:rPr lang="it-IT" sz="900" dirty="0" err="1">
                <a:solidFill>
                  <a:srgbClr val="BD0926"/>
                </a:solidFill>
              </a:rPr>
              <a:t>Murru</a:t>
            </a:r>
            <a:r>
              <a:rPr lang="it-IT" sz="900" dirty="0">
                <a:solidFill>
                  <a:srgbClr val="BD0926"/>
                </a:solidFill>
              </a:rPr>
              <a:t>)</a:t>
            </a:r>
          </a:p>
          <a:p>
            <a:r>
              <a:rPr lang="it-IT" sz="900" dirty="0"/>
              <a:t>Maura </a:t>
            </a:r>
            <a:r>
              <a:rPr lang="it-IT" sz="900" dirty="0" err="1"/>
              <a:t>Murru</a:t>
            </a:r>
            <a:r>
              <a:rPr lang="it-IT" sz="900" dirty="0"/>
              <a:t>, Giuseppe Falcone.</a:t>
            </a:r>
          </a:p>
          <a:p>
            <a:endParaRPr lang="it-IT" sz="900" dirty="0" smtClean="0"/>
          </a:p>
          <a:p>
            <a:endParaRPr lang="it-IT" sz="900" dirty="0"/>
          </a:p>
          <a:p>
            <a:r>
              <a:rPr lang="it-IT" sz="900" b="1" dirty="0" smtClean="0">
                <a:solidFill>
                  <a:srgbClr val="BD0926"/>
                </a:solidFill>
              </a:rPr>
              <a:t>INGV </a:t>
            </a:r>
            <a:r>
              <a:rPr lang="it-IT" sz="900" b="1" dirty="0">
                <a:solidFill>
                  <a:srgbClr val="BD0926"/>
                </a:solidFill>
              </a:rPr>
              <a:t>Milano</a:t>
            </a:r>
            <a:r>
              <a:rPr lang="it-IT" sz="900" dirty="0">
                <a:solidFill>
                  <a:srgbClr val="BD0926"/>
                </a:solidFill>
              </a:rPr>
              <a:t> (Francesca </a:t>
            </a:r>
            <a:r>
              <a:rPr lang="it-IT" sz="900" dirty="0" err="1">
                <a:solidFill>
                  <a:srgbClr val="BD0926"/>
                </a:solidFill>
              </a:rPr>
              <a:t>Pacor</a:t>
            </a:r>
            <a:r>
              <a:rPr lang="it-IT" sz="900" dirty="0">
                <a:solidFill>
                  <a:srgbClr val="BD0926"/>
                </a:solidFill>
              </a:rPr>
              <a:t>)</a:t>
            </a:r>
          </a:p>
          <a:p>
            <a:r>
              <a:rPr lang="it-IT" sz="900" dirty="0"/>
              <a:t>Francesca </a:t>
            </a:r>
            <a:r>
              <a:rPr lang="it-IT" sz="900" dirty="0" err="1"/>
              <a:t>Pacor</a:t>
            </a:r>
            <a:r>
              <a:rPr lang="it-IT" sz="900" dirty="0"/>
              <a:t>, Lucia Luzi, Rodolfo Puglia, Maria D’Amico, Giovanni Lanzano, Chiara Felicetta (IGAG)</a:t>
            </a:r>
            <a:r>
              <a:rPr lang="it-IT" sz="900" dirty="0" smtClean="0"/>
              <a:t>.</a:t>
            </a:r>
          </a:p>
          <a:p>
            <a:endParaRPr lang="it-IT" sz="900" dirty="0"/>
          </a:p>
          <a:p>
            <a:r>
              <a:rPr lang="en-US" sz="900" b="1" dirty="0" smtClean="0">
                <a:solidFill>
                  <a:srgbClr val="BD0926"/>
                </a:solidFill>
              </a:rPr>
              <a:t>ICTP </a:t>
            </a:r>
            <a:r>
              <a:rPr lang="en-US" sz="900" b="1" dirty="0">
                <a:solidFill>
                  <a:srgbClr val="BD0926"/>
                </a:solidFill>
              </a:rPr>
              <a:t>Trieste</a:t>
            </a:r>
            <a:r>
              <a:rPr lang="en-US" sz="900" dirty="0">
                <a:solidFill>
                  <a:srgbClr val="BD0926"/>
                </a:solidFill>
              </a:rPr>
              <a:t> (</a:t>
            </a:r>
            <a:r>
              <a:rPr lang="en-US" sz="900" dirty="0" err="1">
                <a:solidFill>
                  <a:srgbClr val="BD0926"/>
                </a:solidFill>
              </a:rPr>
              <a:t>Antonella</a:t>
            </a:r>
            <a:r>
              <a:rPr lang="en-US" sz="900" dirty="0">
                <a:solidFill>
                  <a:srgbClr val="BD0926"/>
                </a:solidFill>
              </a:rPr>
              <a:t> </a:t>
            </a:r>
            <a:r>
              <a:rPr lang="en-US" sz="900" dirty="0" err="1">
                <a:solidFill>
                  <a:srgbClr val="BD0926"/>
                </a:solidFill>
              </a:rPr>
              <a:t>Peresan</a:t>
            </a:r>
            <a:r>
              <a:rPr lang="en-US" sz="900" dirty="0">
                <a:solidFill>
                  <a:srgbClr val="BD0926"/>
                </a:solidFill>
              </a:rPr>
              <a:t>)</a:t>
            </a:r>
            <a:endParaRPr lang="it-IT" sz="900" dirty="0">
              <a:solidFill>
                <a:srgbClr val="BD0926"/>
              </a:solidFill>
            </a:endParaRPr>
          </a:p>
          <a:p>
            <a:r>
              <a:rPr lang="en-US" sz="900" dirty="0" err="1"/>
              <a:t>Antonella</a:t>
            </a:r>
            <a:r>
              <a:rPr lang="en-US" sz="900" dirty="0"/>
              <a:t> </a:t>
            </a:r>
            <a:r>
              <a:rPr lang="en-US" sz="900" dirty="0" err="1"/>
              <a:t>Peresan</a:t>
            </a:r>
            <a:r>
              <a:rPr lang="en-US" sz="900" dirty="0"/>
              <a:t> (CRS-INOGS, SAND Group – ICTP, University of Trieste), Seth Stein (Northwestern University, Evanston, Illinois, USA), Edward Brooks (Northwestern University, Evanston, Illinois, USA),  Bruce Spencer (Northwestern University, Evanston, Illinois, USA), Vladimir </a:t>
            </a:r>
            <a:r>
              <a:rPr lang="en-US" sz="900" dirty="0" err="1"/>
              <a:t>Kossobokov</a:t>
            </a:r>
            <a:r>
              <a:rPr lang="en-US" sz="900" dirty="0"/>
              <a:t> (IEPT-RAS, Moscow, Russia; IPGP, Paris, France), Anastasia </a:t>
            </a:r>
            <a:r>
              <a:rPr lang="en-US" sz="900" dirty="0" err="1"/>
              <a:t>Nekrasova</a:t>
            </a:r>
            <a:r>
              <a:rPr lang="en-US" sz="900" dirty="0"/>
              <a:t> (IEPT-RAS, Moscow, Russia), Andrea </a:t>
            </a:r>
            <a:r>
              <a:rPr lang="en-US" sz="900" dirty="0" err="1"/>
              <a:t>Magrin</a:t>
            </a:r>
            <a:r>
              <a:rPr lang="en-US" sz="900" dirty="0"/>
              <a:t> (SAND Group – ICTP, University of Trieste, Italy), </a:t>
            </a:r>
            <a:r>
              <a:rPr lang="en-US" sz="900" dirty="0" err="1"/>
              <a:t>Giuliano</a:t>
            </a:r>
            <a:r>
              <a:rPr lang="en-US" sz="900" dirty="0"/>
              <a:t> F. </a:t>
            </a:r>
            <a:r>
              <a:rPr lang="en-US" sz="900" dirty="0" err="1"/>
              <a:t>Panza</a:t>
            </a:r>
            <a:r>
              <a:rPr lang="en-US" sz="900" dirty="0"/>
              <a:t> (SAND Group – ICTP, University of Trieste, Italy)</a:t>
            </a:r>
            <a:r>
              <a:rPr lang="en-US" sz="900" dirty="0" smtClean="0"/>
              <a:t>.</a:t>
            </a:r>
          </a:p>
          <a:p>
            <a:r>
              <a:rPr lang="en-US" sz="900" dirty="0"/>
              <a:t> </a:t>
            </a:r>
            <a:endParaRPr lang="it-IT" sz="900" dirty="0"/>
          </a:p>
          <a:p>
            <a:r>
              <a:rPr lang="it-IT" sz="900" b="1" dirty="0">
                <a:solidFill>
                  <a:srgbClr val="BD0926"/>
                </a:solidFill>
              </a:rPr>
              <a:t>INGV Bologna</a:t>
            </a:r>
            <a:r>
              <a:rPr lang="it-IT" sz="900" dirty="0">
                <a:solidFill>
                  <a:srgbClr val="BD0926"/>
                </a:solidFill>
              </a:rPr>
              <a:t> (Silvia </a:t>
            </a:r>
            <a:r>
              <a:rPr lang="it-IT" sz="900" dirty="0" err="1">
                <a:solidFill>
                  <a:srgbClr val="BD0926"/>
                </a:solidFill>
              </a:rPr>
              <a:t>Pondrelli</a:t>
            </a:r>
            <a:r>
              <a:rPr lang="it-IT" sz="900" dirty="0">
                <a:solidFill>
                  <a:srgbClr val="BD0926"/>
                </a:solidFill>
              </a:rPr>
              <a:t>)</a:t>
            </a:r>
          </a:p>
          <a:p>
            <a:r>
              <a:rPr lang="it-IT" sz="900" dirty="0"/>
              <a:t>Silvia </a:t>
            </a:r>
            <a:r>
              <a:rPr lang="it-IT" sz="900" dirty="0" err="1"/>
              <a:t>Pondrelli</a:t>
            </a:r>
            <a:r>
              <a:rPr lang="it-IT" sz="900" dirty="0"/>
              <a:t>.</a:t>
            </a:r>
          </a:p>
          <a:p>
            <a:r>
              <a:rPr lang="it-IT" sz="900" dirty="0"/>
              <a:t> </a:t>
            </a:r>
          </a:p>
          <a:p>
            <a:r>
              <a:rPr lang="it-IT" sz="900" b="1" dirty="0">
                <a:solidFill>
                  <a:srgbClr val="BD0926"/>
                </a:solidFill>
              </a:rPr>
              <a:t>INOGS Trieste</a:t>
            </a:r>
            <a:r>
              <a:rPr lang="it-IT" sz="900" dirty="0">
                <a:solidFill>
                  <a:srgbClr val="BD0926"/>
                </a:solidFill>
              </a:rPr>
              <a:t> (Alessandro </a:t>
            </a:r>
            <a:r>
              <a:rPr lang="it-IT" sz="900" dirty="0" err="1">
                <a:solidFill>
                  <a:srgbClr val="BD0926"/>
                </a:solidFill>
              </a:rPr>
              <a:t>Rebez</a:t>
            </a:r>
            <a:r>
              <a:rPr lang="it-IT" sz="900" dirty="0">
                <a:solidFill>
                  <a:srgbClr val="BD0926"/>
                </a:solidFill>
              </a:rPr>
              <a:t>)</a:t>
            </a:r>
          </a:p>
          <a:p>
            <a:r>
              <a:rPr lang="it-IT" sz="900" dirty="0"/>
              <a:t>OGS: Alessandro </a:t>
            </a:r>
            <a:r>
              <a:rPr lang="it-IT" sz="900" dirty="0" err="1"/>
              <a:t>Rebez</a:t>
            </a:r>
            <a:r>
              <a:rPr lang="it-IT" sz="900" dirty="0"/>
              <a:t>, Laura </a:t>
            </a:r>
            <a:r>
              <a:rPr lang="it-IT" sz="900" dirty="0" err="1"/>
              <a:t>Peruzza</a:t>
            </a:r>
            <a:r>
              <a:rPr lang="it-IT" sz="900" dirty="0"/>
              <a:t>, Dario </a:t>
            </a:r>
            <a:r>
              <a:rPr lang="it-IT" sz="900" dirty="0" err="1"/>
              <a:t>Slejko</a:t>
            </a:r>
            <a:r>
              <a:rPr lang="it-IT" sz="900" dirty="0"/>
              <a:t>, Tamaro, Denis </a:t>
            </a:r>
            <a:r>
              <a:rPr lang="it-IT" sz="900" dirty="0" err="1"/>
              <a:t>Sandron</a:t>
            </a:r>
            <a:r>
              <a:rPr lang="it-IT" sz="900" dirty="0"/>
              <a:t>, Martina </a:t>
            </a:r>
            <a:r>
              <a:rPr lang="it-IT" sz="900" dirty="0" err="1"/>
              <a:t>Busetti</a:t>
            </a:r>
            <a:r>
              <a:rPr lang="it-IT" sz="900" dirty="0"/>
              <a:t>, </a:t>
            </a:r>
            <a:r>
              <a:rPr lang="it-IT" sz="900" dirty="0" err="1"/>
              <a:t>Accaino</a:t>
            </a:r>
            <a:r>
              <a:rPr lang="it-IT" sz="900" dirty="0"/>
              <a:t>, Michela Dal Cin, Silvia </a:t>
            </a:r>
            <a:r>
              <a:rPr lang="it-IT" sz="900" dirty="0" err="1"/>
              <a:t>Ceramicola</a:t>
            </a:r>
            <a:r>
              <a:rPr lang="it-IT" sz="900" dirty="0"/>
              <a:t>, Valentina Volpi, Emanuele </a:t>
            </a:r>
            <a:r>
              <a:rPr lang="it-IT" sz="900" dirty="0" err="1"/>
              <a:t>Lodolo</a:t>
            </a:r>
            <a:r>
              <a:rPr lang="it-IT" sz="900" dirty="0"/>
              <a:t>, Dario Civile, Massimo </a:t>
            </a:r>
            <a:r>
              <a:rPr lang="it-IT" sz="900" dirty="0" err="1"/>
              <a:t>Zecchin</a:t>
            </a:r>
            <a:r>
              <a:rPr lang="it-IT" sz="900" dirty="0"/>
              <a:t>, Marco Mucciarelli; RER: Luca Martelli; </a:t>
            </a:r>
            <a:r>
              <a:rPr lang="it-IT" sz="900" dirty="0" err="1"/>
              <a:t>UniFI</a:t>
            </a:r>
            <a:r>
              <a:rPr lang="it-IT" sz="900" dirty="0"/>
              <a:t>: Sani; CNR IGG: Bonini, Giacomo Corti; INGV: Marco </a:t>
            </a:r>
            <a:r>
              <a:rPr lang="it-IT" sz="900" dirty="0" err="1"/>
              <a:t>Santulin</a:t>
            </a:r>
            <a:r>
              <a:rPr lang="it-IT" sz="900" dirty="0"/>
              <a:t>, Emanuela Falcucci; </a:t>
            </a:r>
            <a:r>
              <a:rPr lang="it-IT" sz="900" dirty="0" err="1"/>
              <a:t>UniUD</a:t>
            </a:r>
            <a:r>
              <a:rPr lang="it-IT" sz="900" dirty="0"/>
              <a:t>: M. Eliana Poli, Andrea </a:t>
            </a:r>
            <a:r>
              <a:rPr lang="it-IT" sz="900" dirty="0" err="1"/>
              <a:t>Zanferrari</a:t>
            </a:r>
            <a:r>
              <a:rPr lang="it-IT" sz="900" dirty="0"/>
              <a:t>; CNR-TO: </a:t>
            </a:r>
            <a:r>
              <a:rPr lang="it-IT" sz="900" dirty="0" err="1"/>
              <a:t>Monegato</a:t>
            </a:r>
            <a:r>
              <a:rPr lang="it-IT" sz="900" dirty="0"/>
              <a:t>; </a:t>
            </a:r>
            <a:r>
              <a:rPr lang="it-IT" sz="900" dirty="0" err="1"/>
              <a:t>UniTS</a:t>
            </a:r>
            <a:r>
              <a:rPr lang="it-IT" sz="900" dirty="0"/>
              <a:t>: Anna Del Ben.</a:t>
            </a:r>
          </a:p>
          <a:p>
            <a:r>
              <a:rPr lang="it-IT" sz="900" dirty="0"/>
              <a:t> </a:t>
            </a:r>
          </a:p>
          <a:p>
            <a:r>
              <a:rPr lang="it-IT" sz="900" b="1" dirty="0">
                <a:solidFill>
                  <a:srgbClr val="BD0926"/>
                </a:solidFill>
              </a:rPr>
              <a:t>CNR IMATI Milano</a:t>
            </a:r>
            <a:r>
              <a:rPr lang="it-IT" sz="900" dirty="0">
                <a:solidFill>
                  <a:srgbClr val="BD0926"/>
                </a:solidFill>
              </a:rPr>
              <a:t> (Renata Rotondi)</a:t>
            </a:r>
          </a:p>
          <a:p>
            <a:r>
              <a:rPr lang="it-IT" sz="900" dirty="0"/>
              <a:t>Renata Rotondi, Elisa </a:t>
            </a:r>
            <a:r>
              <a:rPr lang="it-IT" sz="900" dirty="0" err="1"/>
              <a:t>Varini</a:t>
            </a:r>
            <a:r>
              <a:rPr lang="it-IT" sz="900" dirty="0"/>
              <a:t>.</a:t>
            </a:r>
          </a:p>
          <a:p>
            <a:r>
              <a:rPr lang="it-IT" sz="900" dirty="0"/>
              <a:t> </a:t>
            </a:r>
          </a:p>
          <a:p>
            <a:r>
              <a:rPr lang="it-IT" sz="900" b="1" dirty="0">
                <a:solidFill>
                  <a:srgbClr val="BD0926"/>
                </a:solidFill>
              </a:rPr>
              <a:t>INGV Milano</a:t>
            </a:r>
            <a:r>
              <a:rPr lang="it-IT" sz="900" dirty="0">
                <a:solidFill>
                  <a:srgbClr val="BD0926"/>
                </a:solidFill>
              </a:rPr>
              <a:t> (Andrea Rovida, Romano </a:t>
            </a:r>
            <a:r>
              <a:rPr lang="it-IT" sz="900" dirty="0" err="1">
                <a:solidFill>
                  <a:srgbClr val="BD0926"/>
                </a:solidFill>
              </a:rPr>
              <a:t>Camassi</a:t>
            </a:r>
            <a:r>
              <a:rPr lang="it-IT" sz="900" dirty="0">
                <a:solidFill>
                  <a:srgbClr val="BD0926"/>
                </a:solidFill>
              </a:rPr>
              <a:t>, Mario Locati coordinatori)</a:t>
            </a:r>
          </a:p>
          <a:p>
            <a:r>
              <a:rPr lang="it-IT" sz="900" dirty="0"/>
              <a:t>Filippo Bernardini (INGV Bologna), Carlos Caracciolo (INGV Bologna), Emanuela </a:t>
            </a:r>
            <a:r>
              <a:rPr lang="it-IT" sz="900" dirty="0" err="1"/>
              <a:t>Ercolani</a:t>
            </a:r>
            <a:r>
              <a:rPr lang="it-IT" sz="900" dirty="0"/>
              <a:t> (INGV Bologna), Paola Albini (INGV Milano), Fabio Luca </a:t>
            </a:r>
            <a:r>
              <a:rPr lang="it-IT" sz="900" dirty="0" err="1"/>
              <a:t>Bonali</a:t>
            </a:r>
            <a:r>
              <a:rPr lang="it-IT" sz="900" dirty="0"/>
              <a:t> (INGV Milano), Marco </a:t>
            </a:r>
            <a:r>
              <a:rPr lang="it-IT" sz="900" dirty="0" err="1"/>
              <a:t>Santulin</a:t>
            </a:r>
            <a:r>
              <a:rPr lang="it-IT" sz="900" dirty="0"/>
              <a:t> (INGV Milano), Carlo Meletti (INGV Pisa), Vera D’Amico (INGV Pisa), Andrea </a:t>
            </a:r>
            <a:r>
              <a:rPr lang="it-IT" sz="900" dirty="0" err="1"/>
              <a:t>Tertulliani</a:t>
            </a:r>
            <a:r>
              <a:rPr lang="it-IT" sz="900" dirty="0"/>
              <a:t> (INGV Roma 1), Antonio Rossi (INGV Roma 1), Raffaele </a:t>
            </a:r>
            <a:r>
              <a:rPr lang="it-IT" sz="900" dirty="0" err="1"/>
              <a:t>Azzaro</a:t>
            </a:r>
            <a:r>
              <a:rPr lang="it-IT" sz="900" dirty="0"/>
              <a:t> (INGV Catania), Salvatore D’Amico (INGV Catania), Alessandro </a:t>
            </a:r>
            <a:r>
              <a:rPr lang="it-IT" sz="900" dirty="0" err="1"/>
              <a:t>Rebez</a:t>
            </a:r>
            <a:r>
              <a:rPr lang="it-IT" sz="900" dirty="0"/>
              <a:t> (OGS).</a:t>
            </a:r>
          </a:p>
          <a:p>
            <a:r>
              <a:rPr lang="it-IT" sz="900" dirty="0"/>
              <a:t> </a:t>
            </a:r>
          </a:p>
          <a:p>
            <a:r>
              <a:rPr lang="it-IT" sz="900" b="1" dirty="0">
                <a:solidFill>
                  <a:srgbClr val="BD0926"/>
                </a:solidFill>
              </a:rPr>
              <a:t>Università di Genova </a:t>
            </a:r>
            <a:r>
              <a:rPr lang="it-IT" sz="900" dirty="0">
                <a:solidFill>
                  <a:srgbClr val="BD0926"/>
                </a:solidFill>
              </a:rPr>
              <a:t>(Daniele </a:t>
            </a:r>
            <a:r>
              <a:rPr lang="it-IT" sz="900" dirty="0" err="1">
                <a:solidFill>
                  <a:srgbClr val="BD0926"/>
                </a:solidFill>
              </a:rPr>
              <a:t>Spallarossa</a:t>
            </a:r>
            <a:r>
              <a:rPr lang="it-IT" sz="900" dirty="0">
                <a:solidFill>
                  <a:srgbClr val="BD0926"/>
                </a:solidFill>
              </a:rPr>
              <a:t>)</a:t>
            </a:r>
          </a:p>
          <a:p>
            <a:r>
              <a:rPr lang="it-IT" sz="900" dirty="0"/>
              <a:t>Daniele </a:t>
            </a:r>
            <a:r>
              <a:rPr lang="it-IT" sz="900" dirty="0" err="1"/>
              <a:t>Spallarossa</a:t>
            </a:r>
            <a:r>
              <a:rPr lang="it-IT" sz="900" dirty="0"/>
              <a:t>, Simone </a:t>
            </a:r>
            <a:r>
              <a:rPr lang="it-IT" sz="900" dirty="0" err="1"/>
              <a:t>Barani</a:t>
            </a:r>
            <a:endParaRPr lang="it-IT" sz="900" dirty="0"/>
          </a:p>
          <a:p>
            <a:r>
              <a:rPr lang="it-IT" sz="900" dirty="0"/>
              <a:t> </a:t>
            </a:r>
          </a:p>
          <a:p>
            <a:r>
              <a:rPr lang="it-IT" sz="900" b="1" dirty="0">
                <a:solidFill>
                  <a:srgbClr val="BD0926"/>
                </a:solidFill>
              </a:rPr>
              <a:t>INGV Roma1</a:t>
            </a:r>
            <a:r>
              <a:rPr lang="it-IT" sz="900" dirty="0">
                <a:solidFill>
                  <a:srgbClr val="BD0926"/>
                </a:solidFill>
              </a:rPr>
              <a:t> (Gianluca </a:t>
            </a:r>
            <a:r>
              <a:rPr lang="it-IT" sz="900" dirty="0" err="1">
                <a:solidFill>
                  <a:srgbClr val="BD0926"/>
                </a:solidFill>
              </a:rPr>
              <a:t>Valensise</a:t>
            </a:r>
            <a:r>
              <a:rPr lang="it-IT" sz="900" dirty="0">
                <a:solidFill>
                  <a:srgbClr val="BD0926"/>
                </a:solidFill>
              </a:rPr>
              <a:t>)</a:t>
            </a:r>
          </a:p>
          <a:p>
            <a:r>
              <a:rPr lang="it-IT" sz="900" dirty="0"/>
              <a:t>Salvatore Barba, Roberto </a:t>
            </a:r>
            <a:r>
              <a:rPr lang="it-IT" sz="900" dirty="0" err="1"/>
              <a:t>Basili</a:t>
            </a:r>
            <a:r>
              <a:rPr lang="it-IT" sz="900" dirty="0"/>
              <a:t>, Pierfrancesco Burrato, Michele </a:t>
            </a:r>
            <a:r>
              <a:rPr lang="it-IT" sz="900" dirty="0" err="1"/>
              <a:t>Carafa</a:t>
            </a:r>
            <a:r>
              <a:rPr lang="it-IT" sz="900" dirty="0"/>
              <a:t>, Umberto Fracassi, Vanja </a:t>
            </a:r>
            <a:r>
              <a:rPr lang="it-IT" sz="900" dirty="0" err="1"/>
              <a:t>Kastelic</a:t>
            </a:r>
            <a:r>
              <a:rPr lang="it-IT" sz="900" dirty="0"/>
              <a:t>, Gabriele Tarabusi, Mara Monica </a:t>
            </a:r>
            <a:r>
              <a:rPr lang="it-IT" sz="900" dirty="0" err="1"/>
              <a:t>Tiberti</a:t>
            </a:r>
            <a:r>
              <a:rPr lang="it-IT" sz="900" dirty="0"/>
              <a:t>, Gianluca </a:t>
            </a:r>
            <a:r>
              <a:rPr lang="it-IT" sz="900" dirty="0" err="1"/>
              <a:t>Valensise</a:t>
            </a:r>
            <a:r>
              <a:rPr lang="it-IT" sz="900" dirty="0"/>
              <a:t>, Paola </a:t>
            </a:r>
            <a:r>
              <a:rPr lang="it-IT" sz="900" dirty="0" err="1"/>
              <a:t>Vannoli</a:t>
            </a:r>
            <a:r>
              <a:rPr lang="it-IT" sz="900" dirty="0"/>
              <a:t>, Lorenzo Bonini, Carlo Meletti, Francesco Visini, </a:t>
            </a:r>
          </a:p>
          <a:p>
            <a:r>
              <a:rPr lang="it-IT" sz="900" dirty="0"/>
              <a:t> </a:t>
            </a:r>
          </a:p>
          <a:p>
            <a:r>
              <a:rPr lang="it-IT" sz="900" b="1" dirty="0">
                <a:solidFill>
                  <a:srgbClr val="BD0926"/>
                </a:solidFill>
              </a:rPr>
              <a:t>ISPRA </a:t>
            </a:r>
            <a:r>
              <a:rPr lang="it-IT" sz="900" dirty="0">
                <a:solidFill>
                  <a:srgbClr val="BD0926"/>
                </a:solidFill>
              </a:rPr>
              <a:t>(Eutizio Vittori)</a:t>
            </a:r>
          </a:p>
          <a:p>
            <a:r>
              <a:rPr lang="it-IT" sz="900" dirty="0"/>
              <a:t>Eutizio Vittori e il Gruppo di Lavoro ITHACA</a:t>
            </a:r>
          </a:p>
          <a:p>
            <a:endParaRPr lang="en-US" sz="900" dirty="0" err="1" smtClean="0">
              <a:latin typeface="Verdana"/>
              <a:cs typeface="Verdana"/>
            </a:endParaRPr>
          </a:p>
        </p:txBody>
      </p:sp>
    </p:spTree>
    <p:extLst>
      <p:ext uri="{BB962C8B-B14F-4D97-AF65-F5344CB8AC3E}">
        <p14:creationId xmlns:p14="http://schemas.microsoft.com/office/powerpoint/2010/main" val="4254527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038" y="301090"/>
            <a:ext cx="8543925" cy="6494085"/>
          </a:xfrm>
          <a:prstGeom prst="rect">
            <a:avLst/>
          </a:prstGeom>
          <a:noFill/>
        </p:spPr>
        <p:txBody>
          <a:bodyPr wrap="square" rtlCol="0">
            <a:spAutoFit/>
          </a:bodyPr>
          <a:lstStyle/>
          <a:p>
            <a:pPr lvl="0" algn="ctr">
              <a:spcAft>
                <a:spcPts val="0"/>
              </a:spcAft>
              <a:buSzPct val="150000"/>
            </a:pPr>
            <a:r>
              <a:rPr lang="en-GB" sz="3200" b="1" dirty="0" smtClean="0">
                <a:solidFill>
                  <a:srgbClr val="BD0926"/>
                </a:solidFill>
              </a:rPr>
              <a:t>The tasks</a:t>
            </a:r>
          </a:p>
          <a:p>
            <a:pPr lvl="0">
              <a:spcAft>
                <a:spcPts val="0"/>
              </a:spcAft>
              <a:buSzPct val="150000"/>
            </a:pPr>
            <a:endParaRPr lang="en-GB" sz="2400" b="1" dirty="0" smtClean="0">
              <a:solidFill>
                <a:srgbClr val="BD0926"/>
              </a:solidFill>
            </a:endParaRPr>
          </a:p>
          <a:p>
            <a:pPr marL="908050" lvl="1" indent="-342900">
              <a:spcAft>
                <a:spcPts val="0"/>
              </a:spcAft>
              <a:buFont typeface="+mj-lt"/>
              <a:buAutoNum type="arabicPeriod"/>
            </a:pPr>
            <a:r>
              <a:rPr lang="en-GB" sz="2400" b="1" dirty="0" smtClean="0">
                <a:solidFill>
                  <a:schemeClr val="tx2"/>
                </a:solidFill>
              </a:rPr>
              <a:t>Coordination of MPS16 initiative</a:t>
            </a:r>
          </a:p>
          <a:p>
            <a:pPr marL="908050" lvl="1" indent="-342900">
              <a:spcAft>
                <a:spcPts val="0"/>
              </a:spcAft>
              <a:buFont typeface="+mj-lt"/>
              <a:buAutoNum type="arabicPeriod"/>
            </a:pPr>
            <a:endParaRPr lang="en-GB" sz="2400" dirty="0" smtClean="0">
              <a:solidFill>
                <a:schemeClr val="tx2"/>
              </a:solidFill>
            </a:endParaRPr>
          </a:p>
          <a:p>
            <a:pPr marL="908050" lvl="1" indent="-342900">
              <a:spcAft>
                <a:spcPts val="0"/>
              </a:spcAft>
              <a:buFont typeface="+mj-lt"/>
              <a:buAutoNum type="arabicPeriod"/>
            </a:pPr>
            <a:r>
              <a:rPr lang="en-GB" sz="2400" b="1" dirty="0" smtClean="0">
                <a:solidFill>
                  <a:schemeClr val="tx2"/>
                </a:solidFill>
              </a:rPr>
              <a:t>Input Data </a:t>
            </a:r>
            <a:r>
              <a:rPr lang="en-GB" sz="2400" dirty="0" smtClean="0">
                <a:solidFill>
                  <a:schemeClr val="tx2"/>
                </a:solidFill>
              </a:rPr>
              <a:t>(catalogues, faults, accelerometric data, GPS data and so, shared with all participants)</a:t>
            </a:r>
          </a:p>
          <a:p>
            <a:pPr marL="908050" lvl="1" indent="-342900">
              <a:spcAft>
                <a:spcPts val="0"/>
              </a:spcAft>
              <a:buFont typeface="+mj-lt"/>
              <a:buAutoNum type="arabicPeriod"/>
            </a:pPr>
            <a:endParaRPr lang="en-GB" sz="2400" dirty="0" smtClean="0">
              <a:solidFill>
                <a:schemeClr val="tx2"/>
              </a:solidFill>
            </a:endParaRPr>
          </a:p>
          <a:p>
            <a:pPr marL="908050" lvl="1" indent="-342900">
              <a:spcAft>
                <a:spcPts val="0"/>
              </a:spcAft>
              <a:buFont typeface="+mj-lt"/>
              <a:buAutoNum type="arabicPeriod"/>
            </a:pPr>
            <a:r>
              <a:rPr lang="en-GB" sz="2400" b="1" dirty="0" smtClean="0">
                <a:solidFill>
                  <a:schemeClr val="tx2"/>
                </a:solidFill>
              </a:rPr>
              <a:t>Seismicity models</a:t>
            </a:r>
          </a:p>
          <a:p>
            <a:pPr marL="1365250" lvl="2" indent="-342900">
              <a:spcAft>
                <a:spcPts val="0"/>
              </a:spcAft>
              <a:buFont typeface="+mj-lt"/>
              <a:buAutoNum type="alphaLcPeriod"/>
            </a:pPr>
            <a:r>
              <a:rPr lang="en-GB" sz="2400" dirty="0" smtClean="0">
                <a:solidFill>
                  <a:schemeClr val="tx2"/>
                </a:solidFill>
              </a:rPr>
              <a:t>based on area sources</a:t>
            </a:r>
          </a:p>
          <a:p>
            <a:pPr marL="1365250" lvl="2" indent="-342900">
              <a:spcAft>
                <a:spcPts val="0"/>
              </a:spcAft>
              <a:buFont typeface="+mj-lt"/>
              <a:buAutoNum type="alphaLcPeriod"/>
            </a:pPr>
            <a:r>
              <a:rPr lang="en-GB" sz="2400" dirty="0" smtClean="0">
                <a:solidFill>
                  <a:schemeClr val="tx2"/>
                </a:solidFill>
              </a:rPr>
              <a:t>based on faults</a:t>
            </a:r>
          </a:p>
          <a:p>
            <a:pPr marL="1365250" lvl="2" indent="-342900">
              <a:spcAft>
                <a:spcPts val="0"/>
              </a:spcAft>
              <a:buFont typeface="+mj-lt"/>
              <a:buAutoNum type="alphaLcPeriod"/>
            </a:pPr>
            <a:r>
              <a:rPr lang="en-GB" sz="2400" dirty="0" smtClean="0">
                <a:solidFill>
                  <a:schemeClr val="tx2"/>
                </a:solidFill>
              </a:rPr>
              <a:t>based on gridded seismicity</a:t>
            </a:r>
          </a:p>
          <a:p>
            <a:pPr marL="908050" lvl="1" indent="-342900">
              <a:spcAft>
                <a:spcPts val="0"/>
              </a:spcAft>
              <a:buFont typeface="+mj-lt"/>
              <a:buAutoNum type="arabicPeriod"/>
            </a:pPr>
            <a:endParaRPr lang="en-GB" sz="2400" dirty="0" smtClean="0">
              <a:solidFill>
                <a:schemeClr val="tx2"/>
              </a:solidFill>
            </a:endParaRPr>
          </a:p>
          <a:p>
            <a:pPr marL="908050" lvl="1" indent="-342900">
              <a:spcAft>
                <a:spcPts val="0"/>
              </a:spcAft>
              <a:buFont typeface="+mj-lt"/>
              <a:buAutoNum type="arabicPeriod"/>
            </a:pPr>
            <a:r>
              <a:rPr lang="en-GB" sz="2400" b="1" dirty="0" smtClean="0">
                <a:solidFill>
                  <a:schemeClr val="tx2"/>
                </a:solidFill>
              </a:rPr>
              <a:t>GMPEs</a:t>
            </a:r>
          </a:p>
          <a:p>
            <a:pPr marL="908050" lvl="1" indent="-342900">
              <a:spcAft>
                <a:spcPts val="0"/>
              </a:spcAft>
              <a:buFont typeface="+mj-lt"/>
              <a:buAutoNum type="arabicPeriod"/>
            </a:pPr>
            <a:endParaRPr lang="en-GB" sz="2400" dirty="0" smtClean="0">
              <a:solidFill>
                <a:schemeClr val="tx2"/>
              </a:solidFill>
            </a:endParaRPr>
          </a:p>
          <a:p>
            <a:pPr marL="908050" lvl="1" indent="-342900">
              <a:spcAft>
                <a:spcPts val="0"/>
              </a:spcAft>
              <a:buFont typeface="+mj-lt"/>
              <a:buAutoNum type="arabicPeriod"/>
            </a:pPr>
            <a:r>
              <a:rPr lang="en-GB" sz="2400" b="1" dirty="0" smtClean="0">
                <a:solidFill>
                  <a:schemeClr val="tx2"/>
                </a:solidFill>
              </a:rPr>
              <a:t>Computation and rendering</a:t>
            </a:r>
          </a:p>
          <a:p>
            <a:pPr marL="908050" lvl="1" indent="-342900">
              <a:spcAft>
                <a:spcPts val="0"/>
              </a:spcAft>
              <a:buFont typeface="+mj-lt"/>
              <a:buAutoNum type="arabicPeriod"/>
            </a:pPr>
            <a:endParaRPr lang="en-GB" sz="2400" dirty="0" smtClean="0">
              <a:solidFill>
                <a:schemeClr val="tx2"/>
              </a:solidFill>
            </a:endParaRPr>
          </a:p>
          <a:p>
            <a:pPr marL="908050" lvl="1" indent="-342900">
              <a:spcAft>
                <a:spcPts val="0"/>
              </a:spcAft>
              <a:buFont typeface="+mj-lt"/>
              <a:buAutoNum type="arabicPeriod"/>
            </a:pPr>
            <a:r>
              <a:rPr lang="en-GB" sz="2400" b="1" dirty="0" smtClean="0">
                <a:solidFill>
                  <a:schemeClr val="tx2"/>
                </a:solidFill>
              </a:rPr>
              <a:t>Scoring and testing models</a:t>
            </a:r>
          </a:p>
        </p:txBody>
      </p:sp>
      <p:grpSp>
        <p:nvGrpSpPr>
          <p:cNvPr id="5" name="Gruppo 4"/>
          <p:cNvGrpSpPr/>
          <p:nvPr/>
        </p:nvGrpSpPr>
        <p:grpSpPr>
          <a:xfrm>
            <a:off x="143943" y="1748118"/>
            <a:ext cx="662880" cy="1800014"/>
            <a:chOff x="143943" y="1748118"/>
            <a:chExt cx="662880" cy="1800014"/>
          </a:xfrm>
        </p:grpSpPr>
        <p:sp>
          <p:nvSpPr>
            <p:cNvPr id="3" name="Freccia a destra 2"/>
            <p:cNvSpPr/>
            <p:nvPr/>
          </p:nvSpPr>
          <p:spPr>
            <a:xfrm>
              <a:off x="143943" y="1748118"/>
              <a:ext cx="662880" cy="72481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Freccia a destra 3"/>
            <p:cNvSpPr/>
            <p:nvPr/>
          </p:nvSpPr>
          <p:spPr>
            <a:xfrm>
              <a:off x="143943" y="2823316"/>
              <a:ext cx="662880" cy="72481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21544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1630"/>
            <a:ext cx="9144000" cy="584775"/>
          </a:xfrm>
          <a:prstGeom prst="rect">
            <a:avLst/>
          </a:prstGeom>
          <a:noFill/>
        </p:spPr>
        <p:txBody>
          <a:bodyPr wrap="square" rtlCol="0">
            <a:spAutoFit/>
          </a:bodyPr>
          <a:lstStyle/>
          <a:p>
            <a:pPr lvl="0" algn="ctr"/>
            <a:r>
              <a:rPr lang="it-IT" sz="3200" b="1" dirty="0" smtClean="0">
                <a:solidFill>
                  <a:srgbClr val="BD0926"/>
                </a:solidFill>
              </a:rPr>
              <a:t>Task 2 – Input Data</a:t>
            </a:r>
            <a:endParaRPr lang="it-IT" sz="3200" b="1" dirty="0">
              <a:solidFill>
                <a:srgbClr val="BD092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35465357"/>
              </p:ext>
            </p:extLst>
          </p:nvPr>
        </p:nvGraphicFramePr>
        <p:xfrm>
          <a:off x="406173" y="1014836"/>
          <a:ext cx="8376630" cy="5711262"/>
        </p:xfrm>
        <a:graphic>
          <a:graphicData uri="http://schemas.openxmlformats.org/drawingml/2006/table">
            <a:tbl>
              <a:tblPr firstRow="1" bandRow="1">
                <a:tableStyleId>{21E4AEA4-8DFA-4A89-87EB-49C32662AFE0}</a:tableStyleId>
              </a:tblPr>
              <a:tblGrid>
                <a:gridCol w="554324"/>
                <a:gridCol w="4829725"/>
                <a:gridCol w="2992581"/>
              </a:tblGrid>
              <a:tr h="288375">
                <a:tc>
                  <a:txBody>
                    <a:bodyPr/>
                    <a:lstStyle/>
                    <a:p>
                      <a:pPr algn="ctr"/>
                      <a:r>
                        <a:rPr lang="en-GB" sz="1600" b="1"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b="1" noProof="0" dirty="0">
                        <a:latin typeface="Verdana" panose="020B0604030504040204" pitchFamily="34" charset="0"/>
                        <a:ea typeface="Verdana" panose="020B0604030504040204" pitchFamily="34" charset="0"/>
                        <a:cs typeface="Verdana" panose="020B0604030504040204" pitchFamily="34" charset="0"/>
                      </a:endParaRPr>
                    </a:p>
                  </a:txBody>
                  <a:tcPr>
                    <a:solidFill>
                      <a:srgbClr val="BD0926"/>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Activity</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rgbClr val="BD0926"/>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Research Group</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rgbClr val="BD0926"/>
                    </a:solidFill>
                  </a:tcPr>
                </a:tc>
              </a:tr>
              <a:tr h="490238">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1</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GB" sz="1600" noProof="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Parametric catalogue 1000-2014 (includes completeness estimates)</a:t>
                      </a:r>
                    </a:p>
                  </a:txBody>
                  <a:tcPr>
                    <a:solidFill>
                      <a:schemeClr val="bg1">
                        <a:lumMod val="8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INGV Milano (</a:t>
                      </a:r>
                      <a:r>
                        <a:rPr lang="en-GB" sz="1600" noProof="0" dirty="0" err="1" smtClean="0">
                          <a:latin typeface="Verdana" panose="020B0604030504040204" pitchFamily="34" charset="0"/>
                          <a:ea typeface="Verdana" panose="020B0604030504040204" pitchFamily="34" charset="0"/>
                          <a:cs typeface="Verdana" panose="020B0604030504040204" pitchFamily="34" charset="0"/>
                        </a:rPr>
                        <a:t>Rovida</a:t>
                      </a:r>
                      <a:r>
                        <a:rPr lang="en-GB" sz="160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r>
              <a:tr h="288375">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2</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noProof="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Etna</a:t>
                      </a:r>
                      <a:r>
                        <a:rPr lang="en-GB" sz="1600" baseline="0" noProof="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earthquake catalogue</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INGV</a:t>
                      </a:r>
                      <a:r>
                        <a:rPr lang="en-GB" sz="1600" baseline="0" noProof="0" dirty="0" smtClean="0">
                          <a:latin typeface="Verdana" panose="020B0604030504040204" pitchFamily="34" charset="0"/>
                          <a:ea typeface="Verdana" panose="020B0604030504040204" pitchFamily="34" charset="0"/>
                          <a:cs typeface="Verdana" panose="020B0604030504040204" pitchFamily="34" charset="0"/>
                        </a:rPr>
                        <a:t> Catania (</a:t>
                      </a:r>
                      <a:r>
                        <a:rPr lang="en-GB" sz="1600" baseline="0" noProof="0" dirty="0" err="1" smtClean="0">
                          <a:latin typeface="Verdana" panose="020B0604030504040204" pitchFamily="34" charset="0"/>
                          <a:ea typeface="Verdana" panose="020B0604030504040204" pitchFamily="34" charset="0"/>
                          <a:cs typeface="Verdana" panose="020B0604030504040204" pitchFamily="34" charset="0"/>
                        </a:rPr>
                        <a:t>Azzaro</a:t>
                      </a:r>
                      <a:r>
                        <a:rPr lang="en-GB" sz="1600" baseline="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r>
              <a:tr h="288375">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3</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Revaluation of instrumental magnitudes</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UNIBO</a:t>
                      </a:r>
                      <a:r>
                        <a:rPr lang="en-GB" sz="1600" baseline="0" noProof="0" dirty="0" smtClean="0">
                          <a:latin typeface="Verdana" panose="020B0604030504040204" pitchFamily="34" charset="0"/>
                          <a:ea typeface="Verdana" panose="020B0604030504040204" pitchFamily="34" charset="0"/>
                          <a:cs typeface="Verdana" panose="020B0604030504040204" pitchFamily="34" charset="0"/>
                        </a:rPr>
                        <a:t> (</a:t>
                      </a:r>
                      <a:r>
                        <a:rPr lang="en-GB" sz="1600" baseline="0" noProof="0" dirty="0" err="1" smtClean="0">
                          <a:latin typeface="Verdana" panose="020B0604030504040204" pitchFamily="34" charset="0"/>
                          <a:ea typeface="Verdana" panose="020B0604030504040204" pitchFamily="34" charset="0"/>
                          <a:cs typeface="Verdana" panose="020B0604030504040204" pitchFamily="34" charset="0"/>
                        </a:rPr>
                        <a:t>Gasperini</a:t>
                      </a:r>
                      <a:r>
                        <a:rPr lang="en-GB" sz="1600" baseline="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r>
              <a:tr h="288375">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4</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Estimate of catalogue completeness</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CNR IMATI (</a:t>
                      </a:r>
                      <a:r>
                        <a:rPr lang="en-GB" sz="1600" noProof="0" dirty="0" err="1" smtClean="0">
                          <a:latin typeface="Verdana" panose="020B0604030504040204" pitchFamily="34" charset="0"/>
                          <a:ea typeface="Verdana" panose="020B0604030504040204" pitchFamily="34" charset="0"/>
                          <a:cs typeface="Verdana" panose="020B0604030504040204" pitchFamily="34" charset="0"/>
                        </a:rPr>
                        <a:t>Rotondi</a:t>
                      </a:r>
                      <a:r>
                        <a:rPr lang="en-GB" sz="160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r>
              <a:tr h="332862">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5</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pPr>
                        <a:tabLst>
                          <a:tab pos="2778125" algn="l"/>
                        </a:tabLst>
                      </a:pPr>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Moment tensors and deformation models</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INGV Bologna (</a:t>
                      </a:r>
                      <a:r>
                        <a:rPr lang="en-GB" sz="1600" noProof="0" dirty="0" err="1" smtClean="0">
                          <a:latin typeface="Verdana" panose="020B0604030504040204" pitchFamily="34" charset="0"/>
                          <a:ea typeface="Verdana" panose="020B0604030504040204" pitchFamily="34" charset="0"/>
                          <a:cs typeface="Verdana" panose="020B0604030504040204" pitchFamily="34" charset="0"/>
                        </a:rPr>
                        <a:t>Pondrelli</a:t>
                      </a:r>
                      <a:r>
                        <a:rPr lang="en-GB" sz="160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r>
              <a:tr h="288375">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6</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Moment tensors for moderate earthquakes</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noProof="0" dirty="0" err="1" smtClean="0">
                          <a:latin typeface="Verdana" panose="020B0604030504040204" pitchFamily="34" charset="0"/>
                          <a:ea typeface="Verdana" panose="020B0604030504040204" pitchFamily="34" charset="0"/>
                          <a:cs typeface="Verdana" panose="020B0604030504040204" pitchFamily="34" charset="0"/>
                        </a:rPr>
                        <a:t>UNIMalta</a:t>
                      </a:r>
                      <a:r>
                        <a:rPr lang="en-GB" sz="1600" noProof="0" dirty="0" smtClean="0">
                          <a:latin typeface="Verdana" panose="020B0604030504040204" pitchFamily="34" charset="0"/>
                          <a:ea typeface="Verdana" panose="020B0604030504040204" pitchFamily="34" charset="0"/>
                          <a:cs typeface="Verdana" panose="020B0604030504040204" pitchFamily="34" charset="0"/>
                        </a:rPr>
                        <a:t> (S. D’Amico)</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r>
              <a:tr h="288375">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7</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GPS velocity model for Italy</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INGV CNT (</a:t>
                      </a:r>
                      <a:r>
                        <a:rPr lang="en-GB" sz="1600" noProof="0" dirty="0" err="1" smtClean="0">
                          <a:latin typeface="Verdana" panose="020B0604030504040204" pitchFamily="34" charset="0"/>
                          <a:ea typeface="Verdana" panose="020B0604030504040204" pitchFamily="34" charset="0"/>
                          <a:cs typeface="Verdana" panose="020B0604030504040204" pitchFamily="34" charset="0"/>
                        </a:rPr>
                        <a:t>Devoti</a:t>
                      </a:r>
                      <a:r>
                        <a:rPr lang="en-GB" sz="160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r>
              <a:tr h="288375">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8</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DISS</a:t>
                      </a:r>
                      <a:r>
                        <a:rPr lang="en-GB" sz="1600" kern="1200" baseline="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seismogenic faults database</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INGV Roma1 (</a:t>
                      </a:r>
                      <a:r>
                        <a:rPr lang="en-GB" sz="1600" noProof="0" dirty="0" err="1" smtClean="0">
                          <a:latin typeface="Verdana" panose="020B0604030504040204" pitchFamily="34" charset="0"/>
                          <a:ea typeface="Verdana" panose="020B0604030504040204" pitchFamily="34" charset="0"/>
                          <a:cs typeface="Verdana" panose="020B0604030504040204" pitchFamily="34" charset="0"/>
                        </a:rPr>
                        <a:t>Burrato</a:t>
                      </a:r>
                      <a:r>
                        <a:rPr lang="en-GB" sz="160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r>
              <a:tr h="288375">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9</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ITHACA</a:t>
                      </a:r>
                      <a:r>
                        <a:rPr lang="en-GB" sz="1600" kern="1200" baseline="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capable faults d</a:t>
                      </a:r>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atabase</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ISPRA (</a:t>
                      </a:r>
                      <a:r>
                        <a:rPr lang="en-GB" sz="1600" noProof="0" dirty="0" err="1" smtClean="0">
                          <a:latin typeface="Verdana" panose="020B0604030504040204" pitchFamily="34" charset="0"/>
                          <a:ea typeface="Verdana" panose="020B0604030504040204" pitchFamily="34" charset="0"/>
                          <a:cs typeface="Verdana" panose="020B0604030504040204" pitchFamily="34" charset="0"/>
                        </a:rPr>
                        <a:t>Vittori</a:t>
                      </a:r>
                      <a:r>
                        <a:rPr lang="en-GB" sz="160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r>
              <a:tr h="288375">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10</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Accelerometric</a:t>
                      </a:r>
                      <a:r>
                        <a:rPr lang="en-GB" sz="1600" kern="1200" baseline="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parameters f</a:t>
                      </a:r>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lat-file</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INGV Milano (</a:t>
                      </a:r>
                      <a:r>
                        <a:rPr lang="en-GB" sz="1600" noProof="0" dirty="0" err="1" smtClean="0">
                          <a:latin typeface="Verdana" panose="020B0604030504040204" pitchFamily="34" charset="0"/>
                          <a:ea typeface="Verdana" panose="020B0604030504040204" pitchFamily="34" charset="0"/>
                          <a:cs typeface="Verdana" panose="020B0604030504040204" pitchFamily="34" charset="0"/>
                        </a:rPr>
                        <a:t>Luzi</a:t>
                      </a:r>
                      <a:r>
                        <a:rPr lang="en-GB" sz="160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r>
              <a:tr h="490238">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11</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kern="120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Conversions</a:t>
                      </a:r>
                      <a:r>
                        <a:rPr lang="en-GB" sz="1600" kern="1200" baseline="0" noProof="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between parameters of ground shaking and macroseismic intensity</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INGV Milano (Gomez </a:t>
                      </a:r>
                      <a:r>
                        <a:rPr lang="en-GB" sz="1600" noProof="0" dirty="0" err="1" smtClean="0">
                          <a:latin typeface="Verdana" panose="020B0604030504040204" pitchFamily="34" charset="0"/>
                          <a:ea typeface="Verdana" panose="020B0604030504040204" pitchFamily="34" charset="0"/>
                          <a:cs typeface="Verdana" panose="020B0604030504040204" pitchFamily="34" charset="0"/>
                        </a:rPr>
                        <a:t>Capera</a:t>
                      </a:r>
                      <a:r>
                        <a:rPr lang="en-GB" sz="160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r>
              <a:tr h="400074">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12</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Predominant focal mechanism</a:t>
                      </a:r>
                      <a:r>
                        <a:rPr lang="en-GB" sz="1600" baseline="0" noProof="0" dirty="0" smtClean="0">
                          <a:latin typeface="Verdana" panose="020B0604030504040204" pitchFamily="34" charset="0"/>
                          <a:ea typeface="Verdana" panose="020B0604030504040204" pitchFamily="34" charset="0"/>
                          <a:cs typeface="Verdana" panose="020B0604030504040204" pitchFamily="34" charset="0"/>
                        </a:rPr>
                        <a:t> model</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INGV Roma1</a:t>
                      </a:r>
                      <a:r>
                        <a:rPr lang="en-GB" sz="1600" baseline="0" noProof="0" dirty="0" smtClean="0">
                          <a:latin typeface="Verdana" panose="020B0604030504040204" pitchFamily="34" charset="0"/>
                          <a:ea typeface="Verdana" panose="020B0604030504040204" pitchFamily="34" charset="0"/>
                          <a:cs typeface="Verdana" panose="020B0604030504040204" pitchFamily="34" charset="0"/>
                        </a:rPr>
                        <a:t> (</a:t>
                      </a:r>
                      <a:r>
                        <a:rPr lang="en-GB" sz="1600" baseline="0" noProof="0" dirty="0" err="1" smtClean="0">
                          <a:latin typeface="Verdana" panose="020B0604030504040204" pitchFamily="34" charset="0"/>
                          <a:ea typeface="Verdana" panose="020B0604030504040204" pitchFamily="34" charset="0"/>
                          <a:cs typeface="Verdana" panose="020B0604030504040204" pitchFamily="34" charset="0"/>
                        </a:rPr>
                        <a:t>Roselli</a:t>
                      </a:r>
                      <a:r>
                        <a:rPr lang="en-GB" sz="1600" baseline="0" noProof="0" dirty="0" smtClean="0">
                          <a:latin typeface="Verdana" panose="020B0604030504040204" pitchFamily="34" charset="0"/>
                          <a:ea typeface="Verdana" panose="020B0604030504040204" pitchFamily="34" charset="0"/>
                          <a:cs typeface="Verdana" panose="020B0604030504040204" pitchFamily="34" charset="0"/>
                        </a:rPr>
                        <a:t>)</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r>
              <a:tr h="400074">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13</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Distribution</a:t>
                      </a:r>
                      <a:r>
                        <a:rPr lang="en-GB" sz="1600" baseline="0" noProof="0" dirty="0" smtClean="0">
                          <a:latin typeface="Verdana" panose="020B0604030504040204" pitchFamily="34" charset="0"/>
                          <a:ea typeface="Verdana" panose="020B0604030504040204" pitchFamily="34" charset="0"/>
                          <a:cs typeface="Verdana" panose="020B0604030504040204" pitchFamily="34" charset="0"/>
                        </a:rPr>
                        <a:t> of hypocentral depth</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CPS</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85000"/>
                      </a:schemeClr>
                    </a:solidFill>
                  </a:tcPr>
                </a:tc>
              </a:tr>
              <a:tr h="400074">
                <a:tc>
                  <a:txBody>
                    <a:bodyPr/>
                    <a:lstStyle/>
                    <a:p>
                      <a:pPr algn="ctr"/>
                      <a:r>
                        <a:rPr lang="en-GB" sz="1600" b="1" noProof="0" dirty="0" smtClean="0">
                          <a:solidFill>
                            <a:srgbClr val="BD0926"/>
                          </a:solidFill>
                          <a:latin typeface="Verdana" panose="020B0604030504040204" pitchFamily="34" charset="0"/>
                          <a:ea typeface="Verdana" panose="020B0604030504040204" pitchFamily="34" charset="0"/>
                          <a:cs typeface="Verdana" panose="020B0604030504040204" pitchFamily="34" charset="0"/>
                        </a:rPr>
                        <a:t>14</a:t>
                      </a:r>
                      <a:endParaRPr lang="en-GB" sz="1600" b="1" noProof="0" dirty="0">
                        <a:solidFill>
                          <a:srgbClr val="BD0926"/>
                        </a:solidFill>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Maximum magnitude model</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c>
                  <a:txBody>
                    <a:bodyPr/>
                    <a:lstStyle/>
                    <a:p>
                      <a:r>
                        <a:rPr lang="en-GB" sz="1600" noProof="0" dirty="0" smtClean="0">
                          <a:latin typeface="Verdana" panose="020B0604030504040204" pitchFamily="34" charset="0"/>
                          <a:ea typeface="Verdana" panose="020B0604030504040204" pitchFamily="34" charset="0"/>
                          <a:cs typeface="Verdana" panose="020B0604030504040204" pitchFamily="34" charset="0"/>
                        </a:rPr>
                        <a:t>CPS</a:t>
                      </a:r>
                      <a:endParaRPr lang="en-GB" sz="1600" noProof="0" dirty="0">
                        <a:latin typeface="Verdana" panose="020B0604030504040204" pitchFamily="34" charset="0"/>
                        <a:ea typeface="Verdana" panose="020B0604030504040204" pitchFamily="34" charset="0"/>
                        <a:cs typeface="Verdana" panose="020B0604030504040204" pitchFamily="34" charset="0"/>
                      </a:endParaRPr>
                    </a:p>
                  </a:txBody>
                  <a:tcPr>
                    <a:solidFill>
                      <a:schemeClr val="bg1">
                        <a:lumMod val="75000"/>
                      </a:schemeClr>
                    </a:solidFill>
                  </a:tcPr>
                </a:tc>
              </a:tr>
            </a:tbl>
          </a:graphicData>
        </a:graphic>
      </p:graphicFrame>
    </p:spTree>
    <p:extLst>
      <p:ext uri="{BB962C8B-B14F-4D97-AF65-F5344CB8AC3E}">
        <p14:creationId xmlns:p14="http://schemas.microsoft.com/office/powerpoint/2010/main" val="223503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5796172"/>
              </p:ext>
            </p:extLst>
          </p:nvPr>
        </p:nvGraphicFramePr>
        <p:xfrm>
          <a:off x="314469" y="1739078"/>
          <a:ext cx="8515061" cy="4617720"/>
        </p:xfrm>
        <a:graphic>
          <a:graphicData uri="http://schemas.openxmlformats.org/drawingml/2006/table">
            <a:tbl>
              <a:tblPr firstRow="1" bandRow="1">
                <a:tableStyleId>{21E4AEA4-8DFA-4A89-87EB-49C32662AFE0}</a:tableStyleId>
              </a:tblPr>
              <a:tblGrid>
                <a:gridCol w="2009595"/>
                <a:gridCol w="1664824"/>
                <a:gridCol w="4840642"/>
              </a:tblGrid>
              <a:tr h="370840">
                <a:tc>
                  <a:txBody>
                    <a:bodyPr/>
                    <a:lstStyle/>
                    <a:p>
                      <a:r>
                        <a:rPr lang="en-US" dirty="0" smtClean="0">
                          <a:latin typeface="Verdana"/>
                          <a:cs typeface="Verdana"/>
                        </a:rPr>
                        <a:t>Type of model</a:t>
                      </a:r>
                      <a:endParaRPr lang="en-US" dirty="0">
                        <a:latin typeface="Verdana"/>
                        <a:cs typeface="Verdana"/>
                      </a:endParaRPr>
                    </a:p>
                  </a:txBody>
                  <a:tcPr>
                    <a:solidFill>
                      <a:srgbClr val="BD0926"/>
                    </a:solidFill>
                  </a:tcPr>
                </a:tc>
                <a:tc>
                  <a:txBody>
                    <a:bodyPr/>
                    <a:lstStyle/>
                    <a:p>
                      <a:pPr algn="ctr"/>
                      <a:r>
                        <a:rPr lang="en-US" dirty="0" smtClean="0">
                          <a:latin typeface="Verdana"/>
                          <a:cs typeface="Verdana"/>
                        </a:rPr>
                        <a:t>Model #</a:t>
                      </a:r>
                      <a:endParaRPr lang="en-US" dirty="0">
                        <a:latin typeface="Verdana"/>
                        <a:cs typeface="Verdana"/>
                      </a:endParaRPr>
                    </a:p>
                  </a:txBody>
                  <a:tcPr>
                    <a:solidFill>
                      <a:srgbClr val="BD0926"/>
                    </a:solidFill>
                  </a:tcPr>
                </a:tc>
                <a:tc>
                  <a:txBody>
                    <a:bodyPr/>
                    <a:lstStyle/>
                    <a:p>
                      <a:r>
                        <a:rPr lang="en-US" dirty="0" smtClean="0">
                          <a:latin typeface="Verdana"/>
                          <a:cs typeface="Verdana"/>
                        </a:rPr>
                        <a:t>Main features</a:t>
                      </a:r>
                      <a:endParaRPr lang="en-US" dirty="0">
                        <a:latin typeface="Verdana"/>
                        <a:cs typeface="Verdana"/>
                      </a:endParaRPr>
                    </a:p>
                  </a:txBody>
                  <a:tcPr>
                    <a:solidFill>
                      <a:srgbClr val="BD0926"/>
                    </a:solidFill>
                  </a:tcPr>
                </a:tc>
              </a:tr>
              <a:tr h="370840">
                <a:tc rowSpan="4">
                  <a:txBody>
                    <a:bodyPr/>
                    <a:lstStyle/>
                    <a:p>
                      <a:r>
                        <a:rPr lang="en-US" b="1" dirty="0" smtClean="0">
                          <a:latin typeface="Verdana"/>
                          <a:cs typeface="Verdana"/>
                        </a:rPr>
                        <a:t>Area </a:t>
                      </a:r>
                      <a:r>
                        <a:rPr lang="en-US" sz="1800" b="1" kern="1200" dirty="0" smtClean="0">
                          <a:solidFill>
                            <a:schemeClr val="dk1"/>
                          </a:solidFill>
                          <a:latin typeface="Verdana"/>
                          <a:ea typeface="+mn-ea"/>
                          <a:cs typeface="Verdana"/>
                        </a:rPr>
                        <a:t>sources</a:t>
                      </a:r>
                      <a:endParaRPr lang="en-US" sz="1800" b="1" kern="1200" dirty="0">
                        <a:solidFill>
                          <a:schemeClr val="dk1"/>
                        </a:solidFill>
                        <a:latin typeface="Verdana"/>
                        <a:ea typeface="+mn-ea"/>
                        <a:cs typeface="Verdana"/>
                      </a:endParaRPr>
                    </a:p>
                  </a:txBody>
                  <a:tcPr anchor="ctr">
                    <a:solidFill>
                      <a:schemeClr val="accent6">
                        <a:lumMod val="20000"/>
                        <a:lumOff val="80000"/>
                      </a:schemeClr>
                    </a:solidFill>
                  </a:tcPr>
                </a:tc>
                <a:tc>
                  <a:txBody>
                    <a:bodyPr/>
                    <a:lstStyle/>
                    <a:p>
                      <a:pPr algn="ctr"/>
                      <a:r>
                        <a:rPr lang="en-US" b="1" dirty="0" smtClean="0">
                          <a:latin typeface="Verdana"/>
                          <a:cs typeface="Verdana"/>
                        </a:rPr>
                        <a:t>A1</a:t>
                      </a:r>
                      <a:endParaRPr lang="en-US" b="1" dirty="0">
                        <a:latin typeface="Verdana"/>
                        <a:cs typeface="Verdana"/>
                      </a:endParaRPr>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a:cs typeface="Verdana"/>
                        </a:rPr>
                        <a:t>Classic</a:t>
                      </a:r>
                      <a:r>
                        <a:rPr lang="en-US" baseline="0" dirty="0" smtClean="0">
                          <a:latin typeface="Verdana"/>
                          <a:cs typeface="Verdana"/>
                        </a:rPr>
                        <a:t> seismogenic zoning</a:t>
                      </a:r>
                      <a:endParaRPr lang="en-US" dirty="0" smtClean="0">
                        <a:latin typeface="Verdana"/>
                        <a:cs typeface="Verdana"/>
                      </a:endParaRPr>
                    </a:p>
                  </a:txBody>
                  <a:tcPr>
                    <a:solidFill>
                      <a:schemeClr val="bg1">
                        <a:lumMod val="75000"/>
                      </a:schemeClr>
                    </a:solidFill>
                  </a:tcPr>
                </a:tc>
              </a:tr>
              <a:tr h="370840">
                <a:tc vMerge="1">
                  <a:txBody>
                    <a:bodyPr/>
                    <a:lstStyle/>
                    <a:p>
                      <a:endParaRPr lang="en-US" dirty="0">
                        <a:latin typeface="Verdana"/>
                        <a:cs typeface="Verdana"/>
                      </a:endParaRPr>
                    </a:p>
                  </a:txBody>
                  <a:tcPr/>
                </a:tc>
                <a:tc>
                  <a:txBody>
                    <a:bodyPr/>
                    <a:lstStyle/>
                    <a:p>
                      <a:pPr algn="ctr"/>
                      <a:r>
                        <a:rPr lang="en-US" b="1" dirty="0" smtClean="0">
                          <a:latin typeface="Verdana"/>
                          <a:cs typeface="Verdana"/>
                        </a:rPr>
                        <a:t>A2</a:t>
                      </a:r>
                      <a:endParaRPr lang="en-US" b="1" dirty="0">
                        <a:latin typeface="Verdana"/>
                        <a:cs typeface="Verdana"/>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a:cs typeface="Verdana"/>
                        </a:rPr>
                        <a:t>Classic</a:t>
                      </a:r>
                      <a:r>
                        <a:rPr lang="en-US" baseline="0" dirty="0" smtClean="0">
                          <a:latin typeface="Verdana"/>
                          <a:cs typeface="Verdana"/>
                        </a:rPr>
                        <a:t> seismogenic zoning</a:t>
                      </a:r>
                      <a:endParaRPr lang="en-US" dirty="0" smtClean="0">
                        <a:latin typeface="Verdana"/>
                        <a:cs typeface="Verdana"/>
                      </a:endParaRPr>
                    </a:p>
                  </a:txBody>
                  <a:tcPr>
                    <a:solidFill>
                      <a:schemeClr val="bg1">
                        <a:lumMod val="85000"/>
                      </a:schemeClr>
                    </a:solidFill>
                  </a:tcPr>
                </a:tc>
              </a:tr>
              <a:tr h="370840">
                <a:tc vMerge="1">
                  <a:txBody>
                    <a:bodyPr/>
                    <a:lstStyle/>
                    <a:p>
                      <a:endParaRPr lang="en-US" dirty="0">
                        <a:latin typeface="Verdana"/>
                        <a:cs typeface="Verdana"/>
                      </a:endParaRPr>
                    </a:p>
                  </a:txBody>
                  <a:tcPr/>
                </a:tc>
                <a:tc>
                  <a:txBody>
                    <a:bodyPr/>
                    <a:lstStyle/>
                    <a:p>
                      <a:pPr algn="ctr"/>
                      <a:r>
                        <a:rPr lang="en-US" b="1" dirty="0" smtClean="0">
                          <a:latin typeface="Verdana"/>
                          <a:cs typeface="Verdana"/>
                        </a:rPr>
                        <a:t>A3a + A3b</a:t>
                      </a:r>
                      <a:endParaRPr lang="en-US" b="1" dirty="0">
                        <a:latin typeface="Verdana"/>
                        <a:cs typeface="Verdana"/>
                      </a:endParaRPr>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a:cs typeface="Verdana"/>
                        </a:rPr>
                        <a:t>Classic</a:t>
                      </a:r>
                      <a:r>
                        <a:rPr lang="en-US" baseline="0" dirty="0" smtClean="0">
                          <a:latin typeface="Verdana"/>
                          <a:cs typeface="Verdana"/>
                        </a:rPr>
                        <a:t> seismogenic zoning</a:t>
                      </a:r>
                      <a:endParaRPr lang="en-US" dirty="0" smtClean="0">
                        <a:latin typeface="Verdana"/>
                        <a:cs typeface="Verdana"/>
                      </a:endParaRPr>
                    </a:p>
                  </a:txBody>
                  <a:tcPr>
                    <a:solidFill>
                      <a:schemeClr val="bg1">
                        <a:lumMod val="75000"/>
                      </a:schemeClr>
                    </a:solidFill>
                  </a:tcPr>
                </a:tc>
              </a:tr>
              <a:tr h="370840">
                <a:tc vMerge="1">
                  <a:txBody>
                    <a:bodyPr/>
                    <a:lstStyle/>
                    <a:p>
                      <a:endParaRPr lang="en-US" b="1" dirty="0">
                        <a:latin typeface="Verdana"/>
                        <a:cs typeface="Verdana"/>
                      </a:endParaRPr>
                    </a:p>
                  </a:txBody>
                  <a:tcPr anchor="ctr"/>
                </a:tc>
                <a:tc>
                  <a:txBody>
                    <a:bodyPr/>
                    <a:lstStyle/>
                    <a:p>
                      <a:pPr algn="ctr"/>
                      <a:r>
                        <a:rPr lang="en-US" b="1" dirty="0" smtClean="0">
                          <a:latin typeface="Verdana"/>
                          <a:cs typeface="Verdana"/>
                        </a:rPr>
                        <a:t>A4</a:t>
                      </a:r>
                      <a:endParaRPr lang="en-US" b="1" dirty="0">
                        <a:latin typeface="Verdana"/>
                        <a:cs typeface="Verdana"/>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a:cs typeface="Verdana"/>
                        </a:rPr>
                        <a:t>Classic</a:t>
                      </a:r>
                      <a:r>
                        <a:rPr lang="en-US" baseline="0" dirty="0" smtClean="0">
                          <a:latin typeface="Verdana"/>
                          <a:cs typeface="Verdana"/>
                        </a:rPr>
                        <a:t> seismogenic zoning</a:t>
                      </a:r>
                      <a:endParaRPr lang="en-US" dirty="0" smtClean="0">
                        <a:latin typeface="Verdana"/>
                        <a:cs typeface="Verdana"/>
                      </a:endParaRPr>
                    </a:p>
                  </a:txBody>
                  <a:tcPr>
                    <a:solidFill>
                      <a:schemeClr val="bg1">
                        <a:lumMod val="85000"/>
                      </a:schemeClr>
                    </a:solidFill>
                  </a:tcPr>
                </a:tc>
              </a:tr>
              <a:tr h="370840">
                <a:tc rowSpan="2">
                  <a:txBody>
                    <a:bodyPr/>
                    <a:lstStyle/>
                    <a:p>
                      <a:r>
                        <a:rPr lang="en-US" b="1" dirty="0" smtClean="0">
                          <a:latin typeface="Verdana"/>
                          <a:cs typeface="Verdana"/>
                        </a:rPr>
                        <a:t>Fault sources</a:t>
                      </a:r>
                      <a:endParaRPr lang="en-US" b="1" dirty="0">
                        <a:latin typeface="Verdana"/>
                        <a:cs typeface="Verdana"/>
                      </a:endParaRPr>
                    </a:p>
                  </a:txBody>
                  <a:tcPr>
                    <a:solidFill>
                      <a:srgbClr val="FCFF8F"/>
                    </a:solidFill>
                  </a:tcPr>
                </a:tc>
                <a:tc>
                  <a:txBody>
                    <a:bodyPr/>
                    <a:lstStyle/>
                    <a:p>
                      <a:pPr algn="ctr"/>
                      <a:r>
                        <a:rPr lang="en-US" b="1" dirty="0" smtClean="0">
                          <a:latin typeface="Verdana"/>
                          <a:cs typeface="Verdana"/>
                        </a:rPr>
                        <a:t>F1</a:t>
                      </a:r>
                      <a:endParaRPr lang="en-US" b="1" dirty="0">
                        <a:latin typeface="Verdana"/>
                        <a:cs typeface="Verdana"/>
                      </a:endParaRPr>
                    </a:p>
                  </a:txBody>
                  <a:tcPr>
                    <a:solidFill>
                      <a:schemeClr val="bg1">
                        <a:lumMod val="75000"/>
                      </a:schemeClr>
                    </a:solidFill>
                  </a:tcPr>
                </a:tc>
                <a:tc>
                  <a:txBody>
                    <a:bodyPr/>
                    <a:lstStyle/>
                    <a:p>
                      <a:r>
                        <a:rPr lang="en-US" dirty="0" smtClean="0">
                          <a:latin typeface="Verdana"/>
                          <a:cs typeface="Verdana"/>
                        </a:rPr>
                        <a:t>DISS fault database only</a:t>
                      </a:r>
                      <a:endParaRPr lang="en-US" dirty="0">
                        <a:latin typeface="Verdana"/>
                        <a:cs typeface="Verdana"/>
                      </a:endParaRPr>
                    </a:p>
                  </a:txBody>
                  <a:tcPr>
                    <a:solidFill>
                      <a:schemeClr val="bg1">
                        <a:lumMod val="75000"/>
                      </a:schemeClr>
                    </a:solidFill>
                  </a:tcPr>
                </a:tc>
              </a:tr>
              <a:tr h="370840">
                <a:tc vMerge="1">
                  <a:txBody>
                    <a:bodyPr/>
                    <a:lstStyle/>
                    <a:p>
                      <a:endParaRPr lang="en-US" b="1" dirty="0">
                        <a:latin typeface="Verdana"/>
                        <a:cs typeface="Verdana"/>
                      </a:endParaRPr>
                    </a:p>
                  </a:txBody>
                  <a:tcPr/>
                </a:tc>
                <a:tc>
                  <a:txBody>
                    <a:bodyPr/>
                    <a:lstStyle/>
                    <a:p>
                      <a:pPr algn="ctr"/>
                      <a:r>
                        <a:rPr lang="en-US" b="1" dirty="0" smtClean="0">
                          <a:latin typeface="Verdana"/>
                          <a:cs typeface="Verdana"/>
                        </a:rPr>
                        <a:t>F2</a:t>
                      </a:r>
                      <a:endParaRPr lang="en-US" b="1" dirty="0">
                        <a:latin typeface="Verdana"/>
                        <a:cs typeface="Verdana"/>
                      </a:endParaRPr>
                    </a:p>
                  </a:txBody>
                  <a:tcPr>
                    <a:solidFill>
                      <a:schemeClr val="bg1">
                        <a:lumMod val="85000"/>
                      </a:schemeClr>
                    </a:solidFill>
                  </a:tcPr>
                </a:tc>
                <a:tc>
                  <a:txBody>
                    <a:bodyPr/>
                    <a:lstStyle/>
                    <a:p>
                      <a:r>
                        <a:rPr lang="en-US" dirty="0" smtClean="0">
                          <a:latin typeface="Verdana"/>
                          <a:cs typeface="Verdana"/>
                        </a:rPr>
                        <a:t>Individual faults + smoothed seismicity</a:t>
                      </a:r>
                      <a:endParaRPr lang="en-US" dirty="0">
                        <a:latin typeface="Verdana"/>
                        <a:cs typeface="Verdana"/>
                      </a:endParaRPr>
                    </a:p>
                  </a:txBody>
                  <a:tcPr>
                    <a:solidFill>
                      <a:schemeClr val="bg1">
                        <a:lumMod val="85000"/>
                      </a:schemeClr>
                    </a:solidFill>
                  </a:tcPr>
                </a:tc>
              </a:tr>
              <a:tr h="640080">
                <a:tc rowSpan="2">
                  <a:txBody>
                    <a:bodyPr/>
                    <a:lstStyle/>
                    <a:p>
                      <a:r>
                        <a:rPr lang="en-US" b="1" dirty="0" smtClean="0">
                          <a:latin typeface="Verdana"/>
                          <a:cs typeface="Verdana"/>
                        </a:rPr>
                        <a:t>Smoothed</a:t>
                      </a:r>
                      <a:r>
                        <a:rPr lang="en-US" b="1" baseline="0" dirty="0" smtClean="0">
                          <a:latin typeface="Verdana"/>
                          <a:cs typeface="Verdana"/>
                        </a:rPr>
                        <a:t> </a:t>
                      </a:r>
                      <a:r>
                        <a:rPr lang="en-US" b="1" dirty="0" smtClean="0">
                          <a:latin typeface="Verdana"/>
                          <a:cs typeface="Verdana"/>
                        </a:rPr>
                        <a:t>seismicity</a:t>
                      </a:r>
                      <a:endParaRPr lang="en-US" b="1" dirty="0">
                        <a:latin typeface="Verdana"/>
                        <a:cs typeface="Verdana"/>
                      </a:endParaRPr>
                    </a:p>
                  </a:txBody>
                  <a:tcPr anchor="ctr">
                    <a:solidFill>
                      <a:schemeClr val="accent3">
                        <a:lumMod val="40000"/>
                        <a:lumOff val="60000"/>
                      </a:schemeClr>
                    </a:solidFill>
                  </a:tcPr>
                </a:tc>
                <a:tc>
                  <a:txBody>
                    <a:bodyPr/>
                    <a:lstStyle/>
                    <a:p>
                      <a:pPr algn="ctr"/>
                      <a:r>
                        <a:rPr lang="en-US" b="1" baseline="0" dirty="0" smtClean="0">
                          <a:latin typeface="Verdana"/>
                          <a:cs typeface="Verdana"/>
                        </a:rPr>
                        <a:t>G1</a:t>
                      </a:r>
                    </a:p>
                  </a:txBody>
                  <a:tcPr>
                    <a:solidFill>
                      <a:schemeClr val="bg1">
                        <a:lumMod val="75000"/>
                      </a:schemeClr>
                    </a:solidFill>
                  </a:tcPr>
                </a:tc>
                <a:tc>
                  <a:txBody>
                    <a:bodyPr/>
                    <a:lstStyle/>
                    <a:p>
                      <a:r>
                        <a:rPr lang="en-US" dirty="0" smtClean="0">
                          <a:latin typeface="Verdana"/>
                          <a:cs typeface="Verdana"/>
                        </a:rPr>
                        <a:t>Smoothed seismicity</a:t>
                      </a:r>
                      <a:r>
                        <a:rPr lang="en-US" baseline="0" dirty="0" smtClean="0">
                          <a:latin typeface="Verdana"/>
                          <a:cs typeface="Verdana"/>
                        </a:rPr>
                        <a:t> (Frankel approach + </a:t>
                      </a:r>
                      <a:r>
                        <a:rPr lang="en-US" dirty="0" smtClean="0">
                          <a:latin typeface="Verdana"/>
                          <a:cs typeface="Verdana"/>
                        </a:rPr>
                        <a:t>“adaptive radius” approach</a:t>
                      </a:r>
                      <a:r>
                        <a:rPr lang="en-US" baseline="0" dirty="0" smtClean="0">
                          <a:latin typeface="Verdana"/>
                          <a:cs typeface="Verdana"/>
                        </a:rPr>
                        <a:t>)</a:t>
                      </a:r>
                    </a:p>
                  </a:txBody>
                  <a:tcPr>
                    <a:solidFill>
                      <a:schemeClr val="bg1">
                        <a:lumMod val="75000"/>
                      </a:schemeClr>
                    </a:solidFill>
                  </a:tcPr>
                </a:tc>
              </a:tr>
              <a:tr h="370840">
                <a:tc vMerge="1">
                  <a:txBody>
                    <a:bodyPr/>
                    <a:lstStyle/>
                    <a:p>
                      <a:endParaRPr lang="en-US" b="1" dirty="0">
                        <a:latin typeface="Verdana"/>
                        <a:cs typeface="Verdana"/>
                      </a:endParaRPr>
                    </a:p>
                  </a:txBody>
                  <a:tcPr/>
                </a:tc>
                <a:tc>
                  <a:txBody>
                    <a:bodyPr/>
                    <a:lstStyle/>
                    <a:p>
                      <a:pPr algn="ctr"/>
                      <a:r>
                        <a:rPr lang="en-US" b="1" dirty="0" smtClean="0">
                          <a:latin typeface="Verdana"/>
                          <a:cs typeface="Verdana"/>
                        </a:rPr>
                        <a:t>G5</a:t>
                      </a:r>
                      <a:endParaRPr lang="en-US" b="1" dirty="0">
                        <a:latin typeface="Verdana"/>
                        <a:cs typeface="Verdana"/>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a:cs typeface="Verdana"/>
                        </a:rPr>
                        <a:t>Smoothed seismicity (Woo approach)</a:t>
                      </a:r>
                    </a:p>
                  </a:txBody>
                  <a:tcPr>
                    <a:solidFill>
                      <a:schemeClr val="bg1">
                        <a:lumMod val="85000"/>
                      </a:schemeClr>
                    </a:solidFill>
                  </a:tcPr>
                </a:tc>
              </a:tr>
              <a:tr h="370840">
                <a:tc rowSpan="2">
                  <a:txBody>
                    <a:bodyPr/>
                    <a:lstStyle/>
                    <a:p>
                      <a:r>
                        <a:rPr lang="en-US" b="1" dirty="0" smtClean="0">
                          <a:latin typeface="Verdana"/>
                          <a:cs typeface="Verdana"/>
                        </a:rPr>
                        <a:t>Geodetic/</a:t>
                      </a:r>
                    </a:p>
                    <a:p>
                      <a:r>
                        <a:rPr lang="en-US" b="1" dirty="0" smtClean="0">
                          <a:latin typeface="Verdana"/>
                          <a:cs typeface="Verdana"/>
                        </a:rPr>
                        <a:t>deformation</a:t>
                      </a:r>
                      <a:endParaRPr lang="en-US" b="1" dirty="0">
                        <a:latin typeface="Verdana"/>
                        <a:cs typeface="Verdana"/>
                      </a:endParaRPr>
                    </a:p>
                  </a:txBody>
                  <a:tcPr anchor="ctr">
                    <a:solidFill>
                      <a:schemeClr val="bg1">
                        <a:lumMod val="75000"/>
                      </a:schemeClr>
                    </a:solidFill>
                  </a:tcPr>
                </a:tc>
                <a:tc>
                  <a:txBody>
                    <a:bodyPr/>
                    <a:lstStyle/>
                    <a:p>
                      <a:pPr algn="ctr"/>
                      <a:r>
                        <a:rPr lang="en-US" b="1" dirty="0" smtClean="0">
                          <a:latin typeface="Verdana"/>
                          <a:cs typeface="Verdana"/>
                        </a:rPr>
                        <a:t>G3</a:t>
                      </a:r>
                      <a:endParaRPr lang="en-US" b="1" dirty="0">
                        <a:latin typeface="Verdana"/>
                        <a:cs typeface="Verdana"/>
                      </a:endParaRPr>
                    </a:p>
                  </a:txBody>
                  <a:tcPr>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a:cs typeface="Verdana"/>
                        </a:rPr>
                        <a:t>Geodetic model based on GPS data only</a:t>
                      </a:r>
                    </a:p>
                  </a:txBody>
                  <a:tcPr>
                    <a:solidFill>
                      <a:schemeClr val="bg1">
                        <a:lumMod val="75000"/>
                      </a:schemeClr>
                    </a:solidFill>
                  </a:tcPr>
                </a:tc>
              </a:tr>
              <a:tr h="640080">
                <a:tc vMerge="1">
                  <a:txBody>
                    <a:bodyPr/>
                    <a:lstStyle/>
                    <a:p>
                      <a:endParaRPr lang="en-US" b="1" dirty="0">
                        <a:latin typeface="Verdana"/>
                        <a:cs typeface="Verdana"/>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smtClean="0">
                          <a:latin typeface="Verdana"/>
                          <a:cs typeface="Verdana"/>
                        </a:rPr>
                        <a:t>G4</a:t>
                      </a: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Verdana"/>
                          <a:cs typeface="Verdana"/>
                        </a:rPr>
                        <a:t>NEOKINEMA model, that inverts velocity and stress orientation fields</a:t>
                      </a:r>
                    </a:p>
                  </a:txBody>
                  <a:tcPr>
                    <a:solidFill>
                      <a:schemeClr val="bg1">
                        <a:lumMod val="85000"/>
                      </a:schemeClr>
                    </a:solidFill>
                  </a:tcPr>
                </a:tc>
              </a:tr>
            </a:tbl>
          </a:graphicData>
        </a:graphic>
      </p:graphicFrame>
      <p:sp>
        <p:nvSpPr>
          <p:cNvPr id="3" name="TextBox 2"/>
          <p:cNvSpPr txBox="1"/>
          <p:nvPr/>
        </p:nvSpPr>
        <p:spPr>
          <a:xfrm>
            <a:off x="0" y="301624"/>
            <a:ext cx="9144000" cy="1077218"/>
          </a:xfrm>
          <a:prstGeom prst="rect">
            <a:avLst/>
          </a:prstGeom>
          <a:noFill/>
        </p:spPr>
        <p:txBody>
          <a:bodyPr wrap="square" rtlCol="0">
            <a:spAutoFit/>
          </a:bodyPr>
          <a:lstStyle>
            <a:defPPr>
              <a:defRPr lang="it-IT"/>
            </a:defPPr>
            <a:lvl1pPr lvl="0" algn="ctr">
              <a:defRPr sz="3200" b="1">
                <a:solidFill>
                  <a:srgbClr val="BD0926"/>
                </a:solidFill>
              </a:defRPr>
            </a:lvl1pPr>
          </a:lstStyle>
          <a:p>
            <a:r>
              <a:rPr lang="en-US" dirty="0"/>
              <a:t>Task 3 – </a:t>
            </a:r>
            <a:r>
              <a:rPr lang="en-US" dirty="0" smtClean="0"/>
              <a:t>Seismicity</a:t>
            </a:r>
          </a:p>
          <a:p>
            <a:r>
              <a:rPr lang="en-US" dirty="0" smtClean="0"/>
              <a:t>models</a:t>
            </a:r>
            <a:endParaRPr lang="en-US" dirty="0"/>
          </a:p>
        </p:txBody>
      </p:sp>
    </p:spTree>
    <p:extLst>
      <p:ext uri="{BB962C8B-B14F-4D97-AF65-F5344CB8AC3E}">
        <p14:creationId xmlns:p14="http://schemas.microsoft.com/office/powerpoint/2010/main" val="1158273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DBA169A3-2121-499B-BCCD-698287996EFA}" type="slidenum">
              <a:rPr lang="it-IT" smtClean="0"/>
              <a:pPr>
                <a:defRPr/>
              </a:pPr>
              <a:t>19</a:t>
            </a:fld>
            <a:endParaRPr lang="it-IT"/>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12484"/>
          <a:stretch/>
        </p:blipFill>
        <p:spPr>
          <a:xfrm>
            <a:off x="-125211" y="0"/>
            <a:ext cx="3006713" cy="2577424"/>
          </a:xfrm>
          <a:prstGeom prst="rect">
            <a:avLst/>
          </a:prstGeom>
        </p:spPr>
      </p:pic>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l="12483"/>
          <a:stretch/>
        </p:blipFill>
        <p:spPr>
          <a:xfrm>
            <a:off x="-125229" y="2195556"/>
            <a:ext cx="2939740" cy="2520000"/>
          </a:xfrm>
          <a:prstGeom prst="rect">
            <a:avLst/>
          </a:prstGeom>
        </p:spPr>
      </p:pic>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12483" b="11354"/>
          <a:stretch/>
        </p:blipFill>
        <p:spPr>
          <a:xfrm>
            <a:off x="-125248" y="4302854"/>
            <a:ext cx="2939756" cy="2233870"/>
          </a:xfrm>
          <a:prstGeom prst="rect">
            <a:avLst/>
          </a:prstGeom>
        </p:spPr>
      </p:pic>
      <p:pic>
        <p:nvPicPr>
          <p:cNvPr id="7" name="Immagine 6"/>
          <p:cNvPicPr>
            <a:picLocks noChangeAspect="1"/>
          </p:cNvPicPr>
          <p:nvPr/>
        </p:nvPicPr>
        <p:blipFill rotWithShape="1">
          <a:blip r:embed="rId5" cstate="print">
            <a:extLst>
              <a:ext uri="{28A0092B-C50C-407E-A947-70E740481C1C}">
                <a14:useLocalDpi xmlns:a14="http://schemas.microsoft.com/office/drawing/2010/main" val="0"/>
              </a:ext>
            </a:extLst>
          </a:blip>
          <a:srcRect l="12293"/>
          <a:stretch/>
        </p:blipFill>
        <p:spPr>
          <a:xfrm>
            <a:off x="2042671" y="0"/>
            <a:ext cx="3013251" cy="2577424"/>
          </a:xfrm>
          <a:prstGeom prst="rect">
            <a:avLst/>
          </a:prstGeom>
        </p:spPr>
      </p:pic>
      <p:pic>
        <p:nvPicPr>
          <p:cNvPr id="8" name="Immagine 7"/>
          <p:cNvPicPr>
            <a:picLocks noChangeAspect="1"/>
          </p:cNvPicPr>
          <p:nvPr/>
        </p:nvPicPr>
        <p:blipFill rotWithShape="1">
          <a:blip r:embed="rId6" cstate="print">
            <a:extLst>
              <a:ext uri="{28A0092B-C50C-407E-A947-70E740481C1C}">
                <a14:useLocalDpi xmlns:a14="http://schemas.microsoft.com/office/drawing/2010/main" val="0"/>
              </a:ext>
            </a:extLst>
          </a:blip>
          <a:srcRect l="12293"/>
          <a:stretch/>
        </p:blipFill>
        <p:spPr>
          <a:xfrm>
            <a:off x="2042634" y="2195556"/>
            <a:ext cx="2946126" cy="2520000"/>
          </a:xfrm>
          <a:prstGeom prst="rect">
            <a:avLst/>
          </a:prstGeom>
        </p:spPr>
      </p:pic>
      <p:pic>
        <p:nvPicPr>
          <p:cNvPr id="9" name="Immagine 8"/>
          <p:cNvPicPr>
            <a:picLocks noChangeAspect="1"/>
          </p:cNvPicPr>
          <p:nvPr/>
        </p:nvPicPr>
        <p:blipFill rotWithShape="1">
          <a:blip r:embed="rId7" cstate="print">
            <a:extLst>
              <a:ext uri="{28A0092B-C50C-407E-A947-70E740481C1C}">
                <a14:useLocalDpi xmlns:a14="http://schemas.microsoft.com/office/drawing/2010/main" val="0"/>
              </a:ext>
            </a:extLst>
          </a:blip>
          <a:srcRect l="12104"/>
          <a:stretch/>
        </p:blipFill>
        <p:spPr>
          <a:xfrm>
            <a:off x="4234306" y="-6411"/>
            <a:ext cx="3015153" cy="2573479"/>
          </a:xfrm>
          <a:prstGeom prst="rect">
            <a:avLst/>
          </a:prstGeom>
        </p:spPr>
      </p:pic>
      <p:pic>
        <p:nvPicPr>
          <p:cNvPr id="10" name="Immagine 9"/>
          <p:cNvPicPr>
            <a:picLocks noChangeAspect="1"/>
          </p:cNvPicPr>
          <p:nvPr/>
        </p:nvPicPr>
        <p:blipFill rotWithShape="1">
          <a:blip r:embed="rId8" cstate="print">
            <a:extLst>
              <a:ext uri="{28A0092B-C50C-407E-A947-70E740481C1C}">
                <a14:useLocalDpi xmlns:a14="http://schemas.microsoft.com/office/drawing/2010/main" val="0"/>
              </a:ext>
            </a:extLst>
          </a:blip>
          <a:srcRect l="11594"/>
          <a:stretch/>
        </p:blipFill>
        <p:spPr>
          <a:xfrm>
            <a:off x="4214747" y="2195556"/>
            <a:ext cx="2969606" cy="2520000"/>
          </a:xfrm>
          <a:prstGeom prst="rect">
            <a:avLst/>
          </a:prstGeom>
        </p:spPr>
      </p:pic>
      <p:pic>
        <p:nvPicPr>
          <p:cNvPr id="11" name="Immagine 10"/>
          <p:cNvPicPr>
            <a:picLocks noChangeAspect="1"/>
          </p:cNvPicPr>
          <p:nvPr/>
        </p:nvPicPr>
        <p:blipFill rotWithShape="1">
          <a:blip r:embed="rId9" cstate="print">
            <a:extLst>
              <a:ext uri="{28A0092B-C50C-407E-A947-70E740481C1C}">
                <a14:useLocalDpi xmlns:a14="http://schemas.microsoft.com/office/drawing/2010/main" val="0"/>
              </a:ext>
            </a:extLst>
          </a:blip>
          <a:srcRect l="12293" b="10979"/>
          <a:stretch/>
        </p:blipFill>
        <p:spPr>
          <a:xfrm>
            <a:off x="2042630" y="4293397"/>
            <a:ext cx="2946130" cy="2243327"/>
          </a:xfrm>
          <a:prstGeom prst="rect">
            <a:avLst/>
          </a:prstGeom>
        </p:spPr>
      </p:pic>
      <p:pic>
        <p:nvPicPr>
          <p:cNvPr id="12" name="Immagine 11"/>
          <p:cNvPicPr>
            <a:picLocks noChangeAspect="1"/>
          </p:cNvPicPr>
          <p:nvPr/>
        </p:nvPicPr>
        <p:blipFill rotWithShape="1">
          <a:blip r:embed="rId10" cstate="print">
            <a:extLst>
              <a:ext uri="{28A0092B-C50C-407E-A947-70E740481C1C}">
                <a14:useLocalDpi xmlns:a14="http://schemas.microsoft.com/office/drawing/2010/main" val="0"/>
              </a:ext>
            </a:extLst>
          </a:blip>
          <a:srcRect l="11594"/>
          <a:stretch/>
        </p:blipFill>
        <p:spPr>
          <a:xfrm>
            <a:off x="6366158" y="0"/>
            <a:ext cx="2969606" cy="2520000"/>
          </a:xfrm>
          <a:prstGeom prst="rect">
            <a:avLst/>
          </a:prstGeom>
        </p:spPr>
      </p:pic>
      <p:pic>
        <p:nvPicPr>
          <p:cNvPr id="13" name="Immagine 12"/>
          <p:cNvPicPr>
            <a:picLocks noChangeAspect="1"/>
          </p:cNvPicPr>
          <p:nvPr/>
        </p:nvPicPr>
        <p:blipFill rotWithShape="1">
          <a:blip r:embed="rId11" cstate="print">
            <a:extLst>
              <a:ext uri="{28A0092B-C50C-407E-A947-70E740481C1C}">
                <a14:useLocalDpi xmlns:a14="http://schemas.microsoft.com/office/drawing/2010/main" val="0"/>
              </a:ext>
            </a:extLst>
          </a:blip>
          <a:srcRect l="11594"/>
          <a:stretch/>
        </p:blipFill>
        <p:spPr>
          <a:xfrm>
            <a:off x="6366145" y="2229233"/>
            <a:ext cx="2969613" cy="2520000"/>
          </a:xfrm>
          <a:prstGeom prst="rect">
            <a:avLst/>
          </a:prstGeom>
        </p:spPr>
      </p:pic>
      <p:pic>
        <p:nvPicPr>
          <p:cNvPr id="14" name="Immagine 13"/>
          <p:cNvPicPr>
            <a:picLocks noChangeAspect="1"/>
          </p:cNvPicPr>
          <p:nvPr/>
        </p:nvPicPr>
        <p:blipFill rotWithShape="1">
          <a:blip r:embed="rId12" cstate="print">
            <a:extLst>
              <a:ext uri="{28A0092B-C50C-407E-A947-70E740481C1C}">
                <a14:useLocalDpi xmlns:a14="http://schemas.microsoft.com/office/drawing/2010/main" val="0"/>
              </a:ext>
            </a:extLst>
          </a:blip>
          <a:srcRect l="11595" b="10979"/>
          <a:stretch/>
        </p:blipFill>
        <p:spPr>
          <a:xfrm>
            <a:off x="4214741" y="4293397"/>
            <a:ext cx="2969594" cy="2243327"/>
          </a:xfrm>
          <a:prstGeom prst="rect">
            <a:avLst/>
          </a:prstGeom>
        </p:spPr>
      </p:pic>
      <p:sp>
        <p:nvSpPr>
          <p:cNvPr id="15" name="CasellaDiTesto 14"/>
          <p:cNvSpPr txBox="1"/>
          <p:nvPr/>
        </p:nvSpPr>
        <p:spPr>
          <a:xfrm>
            <a:off x="60561" y="1859901"/>
            <a:ext cx="527709" cy="369332"/>
          </a:xfrm>
          <a:prstGeom prst="rect">
            <a:avLst/>
          </a:prstGeom>
          <a:solidFill>
            <a:schemeClr val="accent6">
              <a:lumMod val="40000"/>
              <a:lumOff val="60000"/>
            </a:schemeClr>
          </a:solidFill>
          <a:ln>
            <a:solidFill>
              <a:schemeClr val="tx1"/>
            </a:solidFill>
          </a:ln>
        </p:spPr>
        <p:txBody>
          <a:bodyPr wrap="none" rtlCol="0">
            <a:spAutoFit/>
          </a:bodyPr>
          <a:lstStyle/>
          <a:p>
            <a:r>
              <a:rPr lang="it-IT" b="1" dirty="0" smtClean="0">
                <a:latin typeface="Verdana"/>
                <a:cs typeface="Verdana"/>
              </a:rPr>
              <a:t>A1</a:t>
            </a:r>
          </a:p>
        </p:txBody>
      </p:sp>
      <p:sp>
        <p:nvSpPr>
          <p:cNvPr id="16" name="CasellaDiTesto 15"/>
          <p:cNvSpPr txBox="1"/>
          <p:nvPr/>
        </p:nvSpPr>
        <p:spPr>
          <a:xfrm>
            <a:off x="60562" y="3886223"/>
            <a:ext cx="527709" cy="369332"/>
          </a:xfrm>
          <a:prstGeom prst="rect">
            <a:avLst/>
          </a:prstGeom>
          <a:solidFill>
            <a:schemeClr val="accent6">
              <a:lumMod val="40000"/>
              <a:lumOff val="60000"/>
            </a:schemeClr>
          </a:solidFill>
          <a:ln>
            <a:solidFill>
              <a:schemeClr val="tx1"/>
            </a:solidFill>
          </a:ln>
        </p:spPr>
        <p:txBody>
          <a:bodyPr wrap="none" rtlCol="0">
            <a:spAutoFit/>
          </a:bodyPr>
          <a:lstStyle/>
          <a:p>
            <a:r>
              <a:rPr lang="it-IT" b="1" dirty="0" smtClean="0">
                <a:latin typeface="Verdana"/>
                <a:cs typeface="Verdana"/>
              </a:rPr>
              <a:t>A2</a:t>
            </a:r>
          </a:p>
        </p:txBody>
      </p:sp>
      <p:sp>
        <p:nvSpPr>
          <p:cNvPr id="17" name="CasellaDiTesto 16"/>
          <p:cNvSpPr txBox="1"/>
          <p:nvPr/>
        </p:nvSpPr>
        <p:spPr>
          <a:xfrm>
            <a:off x="60562" y="6120093"/>
            <a:ext cx="681597" cy="369332"/>
          </a:xfrm>
          <a:prstGeom prst="rect">
            <a:avLst/>
          </a:prstGeom>
          <a:solidFill>
            <a:schemeClr val="accent6">
              <a:lumMod val="40000"/>
              <a:lumOff val="60000"/>
            </a:schemeClr>
          </a:solidFill>
          <a:ln>
            <a:solidFill>
              <a:schemeClr val="tx1"/>
            </a:solidFill>
          </a:ln>
        </p:spPr>
        <p:txBody>
          <a:bodyPr wrap="none" rtlCol="0">
            <a:spAutoFit/>
          </a:bodyPr>
          <a:lstStyle/>
          <a:p>
            <a:r>
              <a:rPr lang="it-IT" b="1" dirty="0" smtClean="0">
                <a:latin typeface="Verdana"/>
                <a:cs typeface="Verdana"/>
              </a:rPr>
              <a:t>A3a</a:t>
            </a:r>
          </a:p>
        </p:txBody>
      </p:sp>
      <p:sp>
        <p:nvSpPr>
          <p:cNvPr id="18" name="CasellaDiTesto 17"/>
          <p:cNvSpPr txBox="1"/>
          <p:nvPr/>
        </p:nvSpPr>
        <p:spPr>
          <a:xfrm>
            <a:off x="2265675" y="1854333"/>
            <a:ext cx="689612" cy="369332"/>
          </a:xfrm>
          <a:prstGeom prst="rect">
            <a:avLst/>
          </a:prstGeom>
          <a:solidFill>
            <a:schemeClr val="accent6">
              <a:lumMod val="40000"/>
              <a:lumOff val="60000"/>
            </a:schemeClr>
          </a:solidFill>
          <a:ln>
            <a:solidFill>
              <a:schemeClr val="tx1"/>
            </a:solidFill>
          </a:ln>
        </p:spPr>
        <p:txBody>
          <a:bodyPr wrap="none" rtlCol="0">
            <a:spAutoFit/>
          </a:bodyPr>
          <a:lstStyle/>
          <a:p>
            <a:r>
              <a:rPr lang="it-IT" b="1" dirty="0" smtClean="0">
                <a:latin typeface="Verdana"/>
                <a:cs typeface="Verdana"/>
              </a:rPr>
              <a:t>A3b</a:t>
            </a:r>
          </a:p>
        </p:txBody>
      </p:sp>
      <p:sp>
        <p:nvSpPr>
          <p:cNvPr id="19" name="CasellaDiTesto 18"/>
          <p:cNvSpPr txBox="1"/>
          <p:nvPr/>
        </p:nvSpPr>
        <p:spPr>
          <a:xfrm>
            <a:off x="2261816" y="3924065"/>
            <a:ext cx="527709" cy="369332"/>
          </a:xfrm>
          <a:prstGeom prst="rect">
            <a:avLst/>
          </a:prstGeom>
          <a:solidFill>
            <a:schemeClr val="accent6">
              <a:lumMod val="40000"/>
              <a:lumOff val="60000"/>
            </a:schemeClr>
          </a:solidFill>
          <a:ln>
            <a:solidFill>
              <a:schemeClr val="tx1"/>
            </a:solidFill>
          </a:ln>
        </p:spPr>
        <p:txBody>
          <a:bodyPr wrap="square" rtlCol="0">
            <a:spAutoFit/>
          </a:bodyPr>
          <a:lstStyle/>
          <a:p>
            <a:r>
              <a:rPr lang="it-IT" b="1" smtClean="0">
                <a:latin typeface="Verdana"/>
                <a:cs typeface="Verdana"/>
              </a:rPr>
              <a:t>A4</a:t>
            </a:r>
            <a:endParaRPr lang="it-IT" b="1" dirty="0" smtClean="0">
              <a:latin typeface="Verdana"/>
              <a:cs typeface="Verdana"/>
            </a:endParaRPr>
          </a:p>
        </p:txBody>
      </p:sp>
      <p:sp>
        <p:nvSpPr>
          <p:cNvPr id="20" name="CasellaDiTesto 19"/>
          <p:cNvSpPr txBox="1"/>
          <p:nvPr/>
        </p:nvSpPr>
        <p:spPr>
          <a:xfrm>
            <a:off x="4459347" y="1854333"/>
            <a:ext cx="498855" cy="369332"/>
          </a:xfrm>
          <a:prstGeom prst="rect">
            <a:avLst/>
          </a:prstGeom>
          <a:solidFill>
            <a:srgbClr val="FCFF8F"/>
          </a:solidFill>
          <a:ln>
            <a:solidFill>
              <a:schemeClr val="tx1"/>
            </a:solidFill>
          </a:ln>
        </p:spPr>
        <p:txBody>
          <a:bodyPr wrap="none" rtlCol="0">
            <a:spAutoFit/>
          </a:bodyPr>
          <a:lstStyle/>
          <a:p>
            <a:r>
              <a:rPr lang="it-IT" b="1" dirty="0" smtClean="0">
                <a:latin typeface="Verdana"/>
                <a:cs typeface="Verdana"/>
              </a:rPr>
              <a:t>F1</a:t>
            </a:r>
          </a:p>
        </p:txBody>
      </p:sp>
      <p:sp>
        <p:nvSpPr>
          <p:cNvPr id="21" name="CasellaDiTesto 20"/>
          <p:cNvSpPr txBox="1"/>
          <p:nvPr/>
        </p:nvSpPr>
        <p:spPr>
          <a:xfrm>
            <a:off x="4458532" y="3886223"/>
            <a:ext cx="498855" cy="369332"/>
          </a:xfrm>
          <a:prstGeom prst="rect">
            <a:avLst/>
          </a:prstGeom>
          <a:solidFill>
            <a:srgbClr val="FCFF8F"/>
          </a:solidFill>
          <a:ln>
            <a:solidFill>
              <a:schemeClr val="tx1"/>
            </a:solidFill>
          </a:ln>
        </p:spPr>
        <p:txBody>
          <a:bodyPr wrap="none" rtlCol="0">
            <a:spAutoFit/>
          </a:bodyPr>
          <a:lstStyle/>
          <a:p>
            <a:r>
              <a:rPr lang="it-IT" b="1" dirty="0" smtClean="0">
                <a:latin typeface="Verdana"/>
                <a:cs typeface="Verdana"/>
              </a:rPr>
              <a:t>F2</a:t>
            </a:r>
          </a:p>
        </p:txBody>
      </p:sp>
      <p:sp>
        <p:nvSpPr>
          <p:cNvPr id="22" name="CasellaDiTesto 21"/>
          <p:cNvSpPr txBox="1"/>
          <p:nvPr/>
        </p:nvSpPr>
        <p:spPr>
          <a:xfrm>
            <a:off x="6550028" y="1860720"/>
            <a:ext cx="535724" cy="369332"/>
          </a:xfrm>
          <a:prstGeom prst="rect">
            <a:avLst/>
          </a:prstGeom>
          <a:solidFill>
            <a:schemeClr val="accent3">
              <a:lumMod val="60000"/>
              <a:lumOff val="40000"/>
            </a:schemeClr>
          </a:solidFill>
          <a:ln>
            <a:solidFill>
              <a:schemeClr val="tx1"/>
            </a:solidFill>
          </a:ln>
        </p:spPr>
        <p:txBody>
          <a:bodyPr wrap="none" rtlCol="0">
            <a:spAutoFit/>
          </a:bodyPr>
          <a:lstStyle/>
          <a:p>
            <a:r>
              <a:rPr lang="it-IT" b="1" dirty="0" smtClean="0">
                <a:latin typeface="Verdana"/>
                <a:cs typeface="Verdana"/>
              </a:rPr>
              <a:t>G1</a:t>
            </a:r>
          </a:p>
        </p:txBody>
      </p:sp>
      <p:sp>
        <p:nvSpPr>
          <p:cNvPr id="23" name="CasellaDiTesto 22"/>
          <p:cNvSpPr txBox="1"/>
          <p:nvPr/>
        </p:nvSpPr>
        <p:spPr>
          <a:xfrm>
            <a:off x="2265675" y="6120093"/>
            <a:ext cx="535724" cy="369332"/>
          </a:xfrm>
          <a:prstGeom prst="rect">
            <a:avLst/>
          </a:prstGeom>
          <a:solidFill>
            <a:schemeClr val="accent1">
              <a:lumMod val="40000"/>
              <a:lumOff val="60000"/>
            </a:schemeClr>
          </a:solidFill>
          <a:ln>
            <a:solidFill>
              <a:schemeClr val="tx1"/>
            </a:solidFill>
          </a:ln>
        </p:spPr>
        <p:txBody>
          <a:bodyPr wrap="none" rtlCol="0">
            <a:spAutoFit/>
          </a:bodyPr>
          <a:lstStyle/>
          <a:p>
            <a:r>
              <a:rPr lang="it-IT" b="1" dirty="0" smtClean="0">
                <a:latin typeface="Verdana"/>
                <a:cs typeface="Verdana"/>
              </a:rPr>
              <a:t>G</a:t>
            </a:r>
            <a:r>
              <a:rPr lang="it-IT" b="1" dirty="0">
                <a:latin typeface="Verdana"/>
                <a:cs typeface="Verdana"/>
              </a:rPr>
              <a:t>3</a:t>
            </a:r>
            <a:endParaRPr lang="it-IT" b="1" dirty="0" smtClean="0">
              <a:latin typeface="Verdana"/>
              <a:cs typeface="Verdana"/>
            </a:endParaRPr>
          </a:p>
        </p:txBody>
      </p:sp>
      <p:sp>
        <p:nvSpPr>
          <p:cNvPr id="24" name="CasellaDiTesto 23"/>
          <p:cNvSpPr txBox="1"/>
          <p:nvPr/>
        </p:nvSpPr>
        <p:spPr>
          <a:xfrm>
            <a:off x="4461126" y="6120093"/>
            <a:ext cx="535724" cy="369332"/>
          </a:xfrm>
          <a:prstGeom prst="rect">
            <a:avLst/>
          </a:prstGeom>
          <a:solidFill>
            <a:schemeClr val="accent1">
              <a:lumMod val="40000"/>
              <a:lumOff val="60000"/>
            </a:schemeClr>
          </a:solidFill>
          <a:ln>
            <a:solidFill>
              <a:schemeClr val="tx1"/>
            </a:solidFill>
          </a:ln>
        </p:spPr>
        <p:txBody>
          <a:bodyPr wrap="none" rtlCol="0">
            <a:spAutoFit/>
          </a:bodyPr>
          <a:lstStyle/>
          <a:p>
            <a:r>
              <a:rPr lang="it-IT" b="1" dirty="0" smtClean="0">
                <a:latin typeface="Verdana"/>
                <a:cs typeface="Verdana"/>
              </a:rPr>
              <a:t>G4</a:t>
            </a:r>
          </a:p>
        </p:txBody>
      </p:sp>
      <p:sp>
        <p:nvSpPr>
          <p:cNvPr id="25" name="CasellaDiTesto 24"/>
          <p:cNvSpPr txBox="1"/>
          <p:nvPr/>
        </p:nvSpPr>
        <p:spPr>
          <a:xfrm>
            <a:off x="6550028" y="3890602"/>
            <a:ext cx="535724" cy="369332"/>
          </a:xfrm>
          <a:prstGeom prst="rect">
            <a:avLst/>
          </a:prstGeom>
          <a:solidFill>
            <a:schemeClr val="accent3">
              <a:lumMod val="60000"/>
              <a:lumOff val="40000"/>
            </a:schemeClr>
          </a:solidFill>
          <a:ln>
            <a:solidFill>
              <a:schemeClr val="tx1"/>
            </a:solidFill>
          </a:ln>
        </p:spPr>
        <p:txBody>
          <a:bodyPr wrap="none" rtlCol="0">
            <a:spAutoFit/>
          </a:bodyPr>
          <a:lstStyle/>
          <a:p>
            <a:r>
              <a:rPr lang="it-IT" b="1" dirty="0" smtClean="0">
                <a:latin typeface="Verdana"/>
                <a:cs typeface="Verdana"/>
              </a:rPr>
              <a:t>G5</a:t>
            </a:r>
          </a:p>
        </p:txBody>
      </p:sp>
    </p:spTree>
    <p:extLst>
      <p:ext uri="{BB962C8B-B14F-4D97-AF65-F5344CB8AC3E}">
        <p14:creationId xmlns:p14="http://schemas.microsoft.com/office/powerpoint/2010/main" val="3348532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6D34A50-403A-439E-8021-E0C851E0F1AF}" type="slidenum">
              <a:rPr lang="it-IT" smtClean="0"/>
              <a:pPr>
                <a:defRPr/>
              </a:pPr>
              <a:t>2</a:t>
            </a:fld>
            <a:endParaRPr lang="it-IT" dirty="0"/>
          </a:p>
        </p:txBody>
      </p:sp>
      <p:sp>
        <p:nvSpPr>
          <p:cNvPr id="4" name="CasellaDiTesto 3"/>
          <p:cNvSpPr txBox="1"/>
          <p:nvPr/>
        </p:nvSpPr>
        <p:spPr>
          <a:xfrm>
            <a:off x="900856" y="1788458"/>
            <a:ext cx="7369083" cy="4401205"/>
          </a:xfrm>
          <a:prstGeom prst="rect">
            <a:avLst/>
          </a:prstGeom>
          <a:noFill/>
        </p:spPr>
        <p:txBody>
          <a:bodyPr wrap="square" rtlCol="0">
            <a:spAutoFit/>
          </a:bodyPr>
          <a:lstStyle/>
          <a:p>
            <a:pPr marL="457200" indent="-457200">
              <a:buFont typeface="Wingdings" panose="05000000000000000000" pitchFamily="2" charset="2"/>
              <a:buChar char="ü"/>
            </a:pPr>
            <a:r>
              <a:rPr lang="it-IT" sz="2800" b="1" dirty="0" err="1" smtClean="0">
                <a:solidFill>
                  <a:srgbClr val="003366"/>
                </a:solidFill>
              </a:rPr>
              <a:t>Italian</a:t>
            </a:r>
            <a:r>
              <a:rPr lang="it-IT" sz="2800" b="1" dirty="0" smtClean="0">
                <a:solidFill>
                  <a:srgbClr val="003366"/>
                </a:solidFill>
              </a:rPr>
              <a:t> </a:t>
            </a:r>
            <a:r>
              <a:rPr lang="it-IT" sz="2800" b="1" dirty="0" err="1" smtClean="0">
                <a:solidFill>
                  <a:srgbClr val="003366"/>
                </a:solidFill>
              </a:rPr>
              <a:t>Civil</a:t>
            </a:r>
            <a:r>
              <a:rPr lang="it-IT" sz="2800" b="1" dirty="0" smtClean="0">
                <a:solidFill>
                  <a:srgbClr val="003366"/>
                </a:solidFill>
              </a:rPr>
              <a:t> </a:t>
            </a:r>
            <a:r>
              <a:rPr lang="it-IT" sz="2800" b="1" dirty="0" err="1" smtClean="0">
                <a:solidFill>
                  <a:srgbClr val="003366"/>
                </a:solidFill>
              </a:rPr>
              <a:t>Protection</a:t>
            </a:r>
            <a:r>
              <a:rPr lang="it-IT" sz="2800" b="1" dirty="0" smtClean="0">
                <a:solidFill>
                  <a:srgbClr val="003366"/>
                </a:solidFill>
              </a:rPr>
              <a:t> </a:t>
            </a:r>
            <a:r>
              <a:rPr lang="it-IT" sz="2800" b="1" dirty="0" err="1" smtClean="0">
                <a:solidFill>
                  <a:srgbClr val="003366"/>
                </a:solidFill>
              </a:rPr>
              <a:t>Department</a:t>
            </a:r>
            <a:r>
              <a:rPr lang="it-IT" sz="2800" b="1" dirty="0" smtClean="0">
                <a:solidFill>
                  <a:srgbClr val="003366"/>
                </a:solidFill>
              </a:rPr>
              <a:t> </a:t>
            </a:r>
            <a:r>
              <a:rPr lang="it-IT" sz="2800" b="1" dirty="0" err="1" smtClean="0">
                <a:solidFill>
                  <a:srgbClr val="003366"/>
                </a:solidFill>
              </a:rPr>
              <a:t>represents</a:t>
            </a:r>
            <a:r>
              <a:rPr lang="it-IT" sz="2800" b="1" dirty="0" smtClean="0">
                <a:solidFill>
                  <a:srgbClr val="003366"/>
                </a:solidFill>
              </a:rPr>
              <a:t> </a:t>
            </a:r>
            <a:r>
              <a:rPr lang="it-IT" sz="2800" b="1" dirty="0" err="1" smtClean="0">
                <a:solidFill>
                  <a:srgbClr val="003366"/>
                </a:solidFill>
              </a:rPr>
              <a:t>Italy</a:t>
            </a:r>
            <a:r>
              <a:rPr lang="it-IT" sz="2800" b="1" dirty="0" smtClean="0">
                <a:solidFill>
                  <a:srgbClr val="003366"/>
                </a:solidFill>
              </a:rPr>
              <a:t> in GEM</a:t>
            </a:r>
          </a:p>
          <a:p>
            <a:pPr marL="457200" indent="-457200">
              <a:buFont typeface="Wingdings" panose="05000000000000000000" pitchFamily="2" charset="2"/>
              <a:buChar char="ü"/>
            </a:pPr>
            <a:endParaRPr lang="it-IT" sz="2800" b="1" dirty="0">
              <a:solidFill>
                <a:srgbClr val="003366"/>
              </a:solidFill>
            </a:endParaRPr>
          </a:p>
          <a:p>
            <a:pPr marL="457200" indent="-457200">
              <a:buFont typeface="Wingdings" panose="05000000000000000000" pitchFamily="2" charset="2"/>
              <a:buChar char="ü"/>
            </a:pPr>
            <a:r>
              <a:rPr lang="it-IT" sz="2800" b="1" dirty="0" smtClean="0">
                <a:solidFill>
                  <a:srgbClr val="003366"/>
                </a:solidFill>
              </a:rPr>
              <a:t>Public partner</a:t>
            </a:r>
          </a:p>
          <a:p>
            <a:pPr marL="457200" indent="-457200">
              <a:buFont typeface="Wingdings" panose="05000000000000000000" pitchFamily="2" charset="2"/>
              <a:buChar char="ü"/>
            </a:pPr>
            <a:endParaRPr lang="it-IT" sz="2800" b="1" dirty="0">
              <a:solidFill>
                <a:srgbClr val="003366"/>
              </a:solidFill>
            </a:endParaRPr>
          </a:p>
          <a:p>
            <a:pPr marL="457200" indent="-457200">
              <a:buFont typeface="Wingdings" panose="05000000000000000000" pitchFamily="2" charset="2"/>
              <a:buChar char="ü"/>
            </a:pPr>
            <a:r>
              <a:rPr lang="it-IT" sz="2800" b="1" dirty="0" smtClean="0">
                <a:solidFill>
                  <a:srgbClr val="003366"/>
                </a:solidFill>
              </a:rPr>
              <a:t>The </a:t>
            </a:r>
            <a:r>
              <a:rPr lang="it-IT" sz="2800" b="1" dirty="0" err="1" smtClean="0">
                <a:solidFill>
                  <a:srgbClr val="003366"/>
                </a:solidFill>
              </a:rPr>
              <a:t>Department</a:t>
            </a:r>
            <a:r>
              <a:rPr lang="it-IT" sz="2800" b="1" dirty="0" smtClean="0">
                <a:solidFill>
                  <a:srgbClr val="003366"/>
                </a:solidFill>
              </a:rPr>
              <a:t> </a:t>
            </a:r>
            <a:r>
              <a:rPr lang="it-IT" sz="2800" b="1" dirty="0" err="1" smtClean="0">
                <a:solidFill>
                  <a:srgbClr val="003366"/>
                </a:solidFill>
              </a:rPr>
              <a:t>does</a:t>
            </a:r>
            <a:r>
              <a:rPr lang="it-IT" sz="2800" b="1" dirty="0" smtClean="0">
                <a:solidFill>
                  <a:srgbClr val="003366"/>
                </a:solidFill>
              </a:rPr>
              <a:t> </a:t>
            </a:r>
            <a:r>
              <a:rPr lang="it-IT" sz="2800" b="1" dirty="0" err="1" smtClean="0">
                <a:solidFill>
                  <a:srgbClr val="003366"/>
                </a:solidFill>
              </a:rPr>
              <a:t>not</a:t>
            </a:r>
            <a:r>
              <a:rPr lang="it-IT" sz="2800" b="1" dirty="0" smtClean="0">
                <a:solidFill>
                  <a:srgbClr val="003366"/>
                </a:solidFill>
              </a:rPr>
              <a:t> work </a:t>
            </a:r>
            <a:r>
              <a:rPr lang="it-IT" sz="2800" b="1" dirty="0" err="1" smtClean="0">
                <a:solidFill>
                  <a:srgbClr val="003366"/>
                </a:solidFill>
              </a:rPr>
              <a:t>directly</a:t>
            </a:r>
            <a:r>
              <a:rPr lang="it-IT" sz="2800" b="1" dirty="0" smtClean="0">
                <a:solidFill>
                  <a:srgbClr val="003366"/>
                </a:solidFill>
              </a:rPr>
              <a:t> to </a:t>
            </a:r>
            <a:r>
              <a:rPr lang="it-IT" sz="2800" b="1" dirty="0" err="1" smtClean="0">
                <a:solidFill>
                  <a:srgbClr val="003366"/>
                </a:solidFill>
              </a:rPr>
              <a:t>define</a:t>
            </a:r>
            <a:r>
              <a:rPr lang="it-IT" sz="2800" b="1" dirty="0" smtClean="0">
                <a:solidFill>
                  <a:srgbClr val="003366"/>
                </a:solidFill>
              </a:rPr>
              <a:t> </a:t>
            </a:r>
            <a:r>
              <a:rPr lang="it-IT" sz="2800" b="1" dirty="0" err="1" smtClean="0">
                <a:solidFill>
                  <a:srgbClr val="003366"/>
                </a:solidFill>
              </a:rPr>
              <a:t>national</a:t>
            </a:r>
            <a:r>
              <a:rPr lang="it-IT" sz="2800" b="1" dirty="0" smtClean="0">
                <a:solidFill>
                  <a:srgbClr val="003366"/>
                </a:solidFill>
              </a:rPr>
              <a:t> </a:t>
            </a:r>
            <a:r>
              <a:rPr lang="it-IT" sz="2800" b="1" dirty="0" err="1" smtClean="0">
                <a:solidFill>
                  <a:srgbClr val="003366"/>
                </a:solidFill>
              </a:rPr>
              <a:t>hazards</a:t>
            </a:r>
            <a:r>
              <a:rPr lang="it-IT" sz="2800" b="1" dirty="0" smtClean="0">
                <a:solidFill>
                  <a:srgbClr val="003366"/>
                </a:solidFill>
              </a:rPr>
              <a:t> and </a:t>
            </a:r>
            <a:r>
              <a:rPr lang="it-IT" sz="2800" b="1" dirty="0" err="1" smtClean="0">
                <a:solidFill>
                  <a:srgbClr val="003366"/>
                </a:solidFill>
              </a:rPr>
              <a:t>risks</a:t>
            </a:r>
            <a:r>
              <a:rPr lang="it-IT" sz="2800" b="1" dirty="0" smtClean="0">
                <a:solidFill>
                  <a:srgbClr val="003366"/>
                </a:solidFill>
              </a:rPr>
              <a:t>. </a:t>
            </a:r>
            <a:r>
              <a:rPr lang="it-IT" sz="2800" b="1" dirty="0" err="1" smtClean="0">
                <a:solidFill>
                  <a:srgbClr val="003366"/>
                </a:solidFill>
              </a:rPr>
              <a:t>It</a:t>
            </a:r>
            <a:r>
              <a:rPr lang="it-IT" sz="2800" b="1" dirty="0" smtClean="0">
                <a:solidFill>
                  <a:srgbClr val="003366"/>
                </a:solidFill>
              </a:rPr>
              <a:t> </a:t>
            </a:r>
            <a:r>
              <a:rPr lang="it-IT" sz="2800" b="1" dirty="0" err="1" smtClean="0">
                <a:solidFill>
                  <a:srgbClr val="003366"/>
                </a:solidFill>
              </a:rPr>
              <a:t>promotes</a:t>
            </a:r>
            <a:r>
              <a:rPr lang="it-IT" sz="2800" b="1" dirty="0" smtClean="0">
                <a:solidFill>
                  <a:srgbClr val="003366"/>
                </a:solidFill>
              </a:rPr>
              <a:t> </a:t>
            </a:r>
            <a:r>
              <a:rPr lang="it-IT" sz="2800" b="1" dirty="0" err="1" smtClean="0">
                <a:solidFill>
                  <a:srgbClr val="003366"/>
                </a:solidFill>
              </a:rPr>
              <a:t>these</a:t>
            </a:r>
            <a:r>
              <a:rPr lang="it-IT" sz="2800" b="1" dirty="0" smtClean="0">
                <a:solidFill>
                  <a:srgbClr val="003366"/>
                </a:solidFill>
              </a:rPr>
              <a:t> </a:t>
            </a:r>
            <a:r>
              <a:rPr lang="it-IT" sz="2800" b="1" dirty="0" err="1" smtClean="0">
                <a:solidFill>
                  <a:srgbClr val="003366"/>
                </a:solidFill>
              </a:rPr>
              <a:t>activities</a:t>
            </a:r>
            <a:r>
              <a:rPr lang="it-IT" sz="2800" b="1" dirty="0" smtClean="0">
                <a:solidFill>
                  <a:srgbClr val="003366"/>
                </a:solidFill>
              </a:rPr>
              <a:t> </a:t>
            </a:r>
            <a:r>
              <a:rPr lang="it-IT" sz="2800" b="1" dirty="0" err="1" smtClean="0">
                <a:solidFill>
                  <a:srgbClr val="003366"/>
                </a:solidFill>
              </a:rPr>
              <a:t>through</a:t>
            </a:r>
            <a:r>
              <a:rPr lang="it-IT" sz="2800" b="1" dirty="0" smtClean="0">
                <a:solidFill>
                  <a:srgbClr val="003366"/>
                </a:solidFill>
              </a:rPr>
              <a:t> the </a:t>
            </a:r>
            <a:r>
              <a:rPr lang="it-IT" sz="2800" b="1" dirty="0" err="1" smtClean="0">
                <a:solidFill>
                  <a:srgbClr val="003366"/>
                </a:solidFill>
              </a:rPr>
              <a:t>collaboration</a:t>
            </a:r>
            <a:r>
              <a:rPr lang="it-IT" sz="2800" b="1" dirty="0" smtClean="0">
                <a:solidFill>
                  <a:srgbClr val="003366"/>
                </a:solidFill>
              </a:rPr>
              <a:t> with </a:t>
            </a:r>
            <a:r>
              <a:rPr lang="it-IT" sz="2800" b="1" dirty="0" err="1" smtClean="0">
                <a:solidFill>
                  <a:srgbClr val="003366"/>
                </a:solidFill>
              </a:rPr>
              <a:t>academia</a:t>
            </a:r>
            <a:r>
              <a:rPr lang="it-IT" sz="2800" b="1" dirty="0" smtClean="0">
                <a:solidFill>
                  <a:srgbClr val="003366"/>
                </a:solidFill>
              </a:rPr>
              <a:t> and </a:t>
            </a:r>
            <a:r>
              <a:rPr lang="it-IT" sz="2800" b="1" dirty="0" err="1" smtClean="0">
                <a:solidFill>
                  <a:srgbClr val="003366"/>
                </a:solidFill>
              </a:rPr>
              <a:t>research</a:t>
            </a:r>
            <a:r>
              <a:rPr lang="it-IT" sz="2800" b="1" dirty="0" smtClean="0">
                <a:solidFill>
                  <a:srgbClr val="003366"/>
                </a:solidFill>
              </a:rPr>
              <a:t> </a:t>
            </a:r>
            <a:r>
              <a:rPr lang="it-IT" sz="2800" b="1" dirty="0" err="1" smtClean="0">
                <a:solidFill>
                  <a:srgbClr val="003366"/>
                </a:solidFill>
              </a:rPr>
              <a:t>institutes</a:t>
            </a:r>
            <a:endParaRPr lang="it-IT" sz="2800" b="1" dirty="0">
              <a:solidFill>
                <a:srgbClr val="003366"/>
              </a:solidFill>
            </a:endParaRPr>
          </a:p>
        </p:txBody>
      </p:sp>
      <p:sp>
        <p:nvSpPr>
          <p:cNvPr id="6" name="Text Box 4"/>
          <p:cNvSpPr txBox="1">
            <a:spLocks noChangeArrowheads="1"/>
          </p:cNvSpPr>
          <p:nvPr/>
        </p:nvSpPr>
        <p:spPr bwMode="auto">
          <a:xfrm>
            <a:off x="2955821" y="287244"/>
            <a:ext cx="32880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it-IT" altLang="it-IT" sz="3600" b="1" dirty="0" smtClean="0">
                <a:solidFill>
                  <a:srgbClr val="C00000"/>
                </a:solidFill>
                <a:latin typeface="Arial" pitchFamily="34" charset="0"/>
              </a:rPr>
              <a:t>DPC and GEM</a:t>
            </a:r>
            <a:endParaRPr lang="it-IT" altLang="it-IT" sz="3600" b="1" dirty="0" smtClean="0">
              <a:solidFill>
                <a:srgbClr val="C00000"/>
              </a:solidFill>
              <a:latin typeface="Arial" pitchFamily="34" charset="0"/>
            </a:endParaRPr>
          </a:p>
        </p:txBody>
      </p:sp>
    </p:spTree>
    <p:extLst>
      <p:ext uri="{BB962C8B-B14F-4D97-AF65-F5344CB8AC3E}">
        <p14:creationId xmlns:p14="http://schemas.microsoft.com/office/powerpoint/2010/main" val="248105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DBA169A3-2121-499B-BCCD-698287996EFA}" type="slidenum">
              <a:rPr lang="it-IT" smtClean="0"/>
              <a:pPr>
                <a:defRPr/>
              </a:pPr>
              <a:t>20</a:t>
            </a:fld>
            <a:endParaRPr lang="it-IT"/>
          </a:p>
        </p:txBody>
      </p:sp>
      <p:sp>
        <p:nvSpPr>
          <p:cNvPr id="4" name="TextBox 2"/>
          <p:cNvSpPr txBox="1"/>
          <p:nvPr/>
        </p:nvSpPr>
        <p:spPr>
          <a:xfrm>
            <a:off x="0" y="301630"/>
            <a:ext cx="9144000" cy="584775"/>
          </a:xfrm>
          <a:prstGeom prst="rect">
            <a:avLst/>
          </a:prstGeom>
          <a:noFill/>
        </p:spPr>
        <p:txBody>
          <a:bodyPr wrap="square" rtlCol="0">
            <a:spAutoFit/>
          </a:bodyPr>
          <a:lstStyle/>
          <a:p>
            <a:pPr lvl="0" algn="ctr"/>
            <a:r>
              <a:rPr lang="it-IT" sz="3200" b="1" dirty="0" err="1" smtClean="0">
                <a:solidFill>
                  <a:srgbClr val="BD0926"/>
                </a:solidFill>
              </a:rPr>
              <a:t>Conclusion</a:t>
            </a:r>
            <a:endParaRPr lang="it-IT" sz="3200" b="1" dirty="0">
              <a:solidFill>
                <a:srgbClr val="BD0926"/>
              </a:solidFill>
            </a:endParaRPr>
          </a:p>
        </p:txBody>
      </p:sp>
      <p:sp>
        <p:nvSpPr>
          <p:cNvPr id="5" name="CasellaDiTesto 4"/>
          <p:cNvSpPr txBox="1"/>
          <p:nvPr/>
        </p:nvSpPr>
        <p:spPr>
          <a:xfrm>
            <a:off x="188259" y="1462703"/>
            <a:ext cx="8767482" cy="4893647"/>
          </a:xfrm>
          <a:prstGeom prst="rect">
            <a:avLst/>
          </a:prstGeom>
          <a:noFill/>
        </p:spPr>
        <p:txBody>
          <a:bodyPr wrap="square" rtlCol="0">
            <a:spAutoFit/>
          </a:bodyPr>
          <a:lstStyle/>
          <a:p>
            <a:pPr marL="342900" indent="-342900">
              <a:buFont typeface="Wingdings" panose="05000000000000000000" pitchFamily="2" charset="2"/>
              <a:buChar char="ü"/>
            </a:pPr>
            <a:r>
              <a:rPr lang="en-GB" sz="2400" dirty="0" smtClean="0">
                <a:solidFill>
                  <a:schemeClr val="tx2"/>
                </a:solidFill>
              </a:rPr>
              <a:t>Use of </a:t>
            </a:r>
            <a:r>
              <a:rPr lang="en-GB" sz="2400" dirty="0" err="1" smtClean="0">
                <a:solidFill>
                  <a:schemeClr val="tx2"/>
                </a:solidFill>
              </a:rPr>
              <a:t>OpenQuake</a:t>
            </a:r>
            <a:r>
              <a:rPr lang="en-GB" sz="2400" dirty="0" smtClean="0">
                <a:solidFill>
                  <a:schemeClr val="tx2"/>
                </a:solidFill>
              </a:rPr>
              <a:t> for Civil Protection purposes in Italy is a well established practice in the seismic risk field.</a:t>
            </a:r>
          </a:p>
          <a:p>
            <a:pPr marL="342900" indent="-342900">
              <a:buFont typeface="Wingdings" panose="05000000000000000000" pitchFamily="2" charset="2"/>
              <a:buChar char="ü"/>
            </a:pPr>
            <a:endParaRPr lang="en-GB" sz="2400" dirty="0" smtClean="0">
              <a:solidFill>
                <a:schemeClr val="tx2"/>
              </a:solidFill>
            </a:endParaRPr>
          </a:p>
          <a:p>
            <a:pPr marL="342900" indent="-342900">
              <a:buFont typeface="Wingdings" panose="05000000000000000000" pitchFamily="2" charset="2"/>
              <a:buChar char="ü"/>
            </a:pPr>
            <a:r>
              <a:rPr lang="en-GB" sz="2400" dirty="0" smtClean="0">
                <a:solidFill>
                  <a:srgbClr val="0070C0"/>
                </a:solidFill>
              </a:rPr>
              <a:t>Competence Centres recognize the added value of a collaboration with GEM.</a:t>
            </a:r>
          </a:p>
          <a:p>
            <a:pPr marL="342900" indent="-342900">
              <a:buFont typeface="Wingdings" panose="05000000000000000000" pitchFamily="2" charset="2"/>
              <a:buChar char="ü"/>
            </a:pPr>
            <a:endParaRPr lang="en-GB" sz="2400" dirty="0" smtClean="0">
              <a:solidFill>
                <a:schemeClr val="tx2"/>
              </a:solidFill>
            </a:endParaRPr>
          </a:p>
          <a:p>
            <a:pPr marL="342900" indent="-342900">
              <a:buFont typeface="Wingdings" panose="05000000000000000000" pitchFamily="2" charset="2"/>
              <a:buChar char="ü"/>
            </a:pPr>
            <a:r>
              <a:rPr lang="en-GB" sz="2400" dirty="0" smtClean="0">
                <a:solidFill>
                  <a:schemeClr val="tx2"/>
                </a:solidFill>
              </a:rPr>
              <a:t>Also the Competence Centres that deal with other risks (e.g., floods and tsunamis) are making the first steps to interact with GEM and to use </a:t>
            </a:r>
            <a:r>
              <a:rPr lang="en-GB" sz="2400" dirty="0" err="1" smtClean="0">
                <a:solidFill>
                  <a:schemeClr val="tx2"/>
                </a:solidFill>
              </a:rPr>
              <a:t>OpenQuake</a:t>
            </a:r>
            <a:r>
              <a:rPr lang="en-GB" sz="2400" dirty="0" smtClean="0">
                <a:solidFill>
                  <a:schemeClr val="tx2"/>
                </a:solidFill>
              </a:rPr>
              <a:t> or produce compatible data and information.</a:t>
            </a:r>
          </a:p>
          <a:p>
            <a:pPr marL="342900" indent="-342900">
              <a:buFont typeface="Wingdings" panose="05000000000000000000" pitchFamily="2" charset="2"/>
              <a:buChar char="ü"/>
            </a:pPr>
            <a:endParaRPr lang="en-GB" sz="2400" dirty="0" smtClean="0">
              <a:solidFill>
                <a:schemeClr val="tx2"/>
              </a:solidFill>
            </a:endParaRPr>
          </a:p>
          <a:p>
            <a:pPr marL="342900" indent="-342900">
              <a:buFont typeface="Wingdings" panose="05000000000000000000" pitchFamily="2" charset="2"/>
              <a:buChar char="ü"/>
            </a:pPr>
            <a:r>
              <a:rPr lang="en-GB" sz="2400" dirty="0" smtClean="0">
                <a:solidFill>
                  <a:srgbClr val="FF0000"/>
                </a:solidFill>
              </a:rPr>
              <a:t>The hope is that this will represent a robust starting point for a multi-hazard risk approach in the post-2018 future of GEM.</a:t>
            </a:r>
            <a:endParaRPr lang="en-GB" sz="2400" dirty="0">
              <a:solidFill>
                <a:srgbClr val="FF0000"/>
              </a:solidFill>
            </a:endParaRPr>
          </a:p>
        </p:txBody>
      </p:sp>
    </p:spTree>
    <p:extLst>
      <p:ext uri="{BB962C8B-B14F-4D97-AF65-F5344CB8AC3E}">
        <p14:creationId xmlns:p14="http://schemas.microsoft.com/office/powerpoint/2010/main" val="686328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57450" y="3771900"/>
            <a:ext cx="6442789" cy="646331"/>
          </a:xfrm>
          <a:prstGeom prst="rect">
            <a:avLst/>
          </a:prstGeom>
          <a:noFill/>
        </p:spPr>
        <p:txBody>
          <a:bodyPr wrap="none" rtlCol="0">
            <a:spAutoFit/>
          </a:bodyPr>
          <a:lstStyle/>
          <a:p>
            <a:r>
              <a:rPr lang="it-IT" sz="3600" b="1" dirty="0" err="1" smtClean="0">
                <a:solidFill>
                  <a:schemeClr val="bg1"/>
                </a:solidFill>
              </a:rPr>
              <a:t>Thank</a:t>
            </a:r>
            <a:r>
              <a:rPr lang="it-IT" sz="3600" b="1" dirty="0" smtClean="0">
                <a:solidFill>
                  <a:schemeClr val="bg1"/>
                </a:solidFill>
              </a:rPr>
              <a:t> </a:t>
            </a:r>
            <a:r>
              <a:rPr lang="it-IT" sz="3600" b="1" dirty="0" err="1" smtClean="0">
                <a:solidFill>
                  <a:schemeClr val="bg1"/>
                </a:solidFill>
              </a:rPr>
              <a:t>you</a:t>
            </a:r>
            <a:r>
              <a:rPr lang="it-IT" sz="3600" b="1" dirty="0" smtClean="0">
                <a:solidFill>
                  <a:schemeClr val="bg1"/>
                </a:solidFill>
              </a:rPr>
              <a:t> for </a:t>
            </a:r>
            <a:r>
              <a:rPr lang="it-IT" sz="3600" b="1" dirty="0" err="1" smtClean="0">
                <a:solidFill>
                  <a:schemeClr val="bg1"/>
                </a:solidFill>
              </a:rPr>
              <a:t>your</a:t>
            </a:r>
            <a:r>
              <a:rPr lang="it-IT" sz="3600" b="1" dirty="0" smtClean="0">
                <a:solidFill>
                  <a:schemeClr val="bg1"/>
                </a:solidFill>
              </a:rPr>
              <a:t> </a:t>
            </a:r>
            <a:r>
              <a:rPr lang="it-IT" sz="3600" b="1" dirty="0" err="1" smtClean="0">
                <a:solidFill>
                  <a:schemeClr val="bg1"/>
                </a:solidFill>
              </a:rPr>
              <a:t>attention</a:t>
            </a:r>
            <a:endParaRPr lang="it-IT" sz="3600" b="1" dirty="0">
              <a:solidFill>
                <a:schemeClr val="bg1"/>
              </a:solidFill>
            </a:endParaRPr>
          </a:p>
        </p:txBody>
      </p:sp>
      <p:sp>
        <p:nvSpPr>
          <p:cNvPr id="6" name="CasellaDiTesto 5"/>
          <p:cNvSpPr txBox="1">
            <a:spLocks noChangeArrowheads="1"/>
          </p:cNvSpPr>
          <p:nvPr/>
        </p:nvSpPr>
        <p:spPr bwMode="auto">
          <a:xfrm>
            <a:off x="148281" y="5462585"/>
            <a:ext cx="54022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it-IT" altLang="it-IT" sz="2800" b="1" i="1" dirty="0" smtClean="0">
                <a:solidFill>
                  <a:srgbClr val="003A70"/>
                </a:solidFill>
                <a:latin typeface="Arial" pitchFamily="34" charset="0"/>
              </a:rPr>
              <a:t>Daniela Di Bucci, Mauro Dolce</a:t>
            </a:r>
          </a:p>
          <a:p>
            <a:pPr eaLnBrk="1" hangingPunct="1">
              <a:spcBef>
                <a:spcPct val="0"/>
              </a:spcBef>
              <a:buFontTx/>
              <a:buNone/>
            </a:pPr>
            <a:endParaRPr lang="it-IT" altLang="it-IT" sz="1000" i="1" dirty="0" smtClean="0">
              <a:solidFill>
                <a:srgbClr val="003366"/>
              </a:solidFill>
              <a:latin typeface="Arial" pitchFamily="34" charset="0"/>
              <a:cs typeface="Times New Roman" pitchFamily="18" charset="0"/>
            </a:endParaRPr>
          </a:p>
          <a:p>
            <a:pPr eaLnBrk="1" hangingPunct="1">
              <a:spcBef>
                <a:spcPct val="0"/>
              </a:spcBef>
              <a:buFontTx/>
              <a:buNone/>
            </a:pPr>
            <a:r>
              <a:rPr lang="it-IT" altLang="it-IT" sz="2400" i="1" dirty="0" err="1" smtClean="0">
                <a:solidFill>
                  <a:srgbClr val="003366"/>
                </a:solidFill>
                <a:latin typeface="Arial" pitchFamily="34" charset="0"/>
                <a:cs typeface="Times New Roman" pitchFamily="18" charset="0"/>
              </a:rPr>
              <a:t>Scientific</a:t>
            </a:r>
            <a:r>
              <a:rPr lang="it-IT" altLang="it-IT" sz="2400" i="1" dirty="0" smtClean="0">
                <a:solidFill>
                  <a:srgbClr val="003366"/>
                </a:solidFill>
                <a:latin typeface="Arial" pitchFamily="34" charset="0"/>
                <a:cs typeface="Times New Roman" pitchFamily="18" charset="0"/>
              </a:rPr>
              <a:t> </a:t>
            </a:r>
            <a:r>
              <a:rPr lang="it-IT" altLang="it-IT" sz="2400" i="1" dirty="0" err="1" smtClean="0">
                <a:solidFill>
                  <a:srgbClr val="003366"/>
                </a:solidFill>
                <a:latin typeface="Arial" pitchFamily="34" charset="0"/>
                <a:cs typeface="Times New Roman" pitchFamily="18" charset="0"/>
              </a:rPr>
              <a:t>Advisory</a:t>
            </a:r>
            <a:r>
              <a:rPr lang="it-IT" altLang="it-IT" sz="2400" i="1" dirty="0" smtClean="0">
                <a:solidFill>
                  <a:srgbClr val="003366"/>
                </a:solidFill>
                <a:latin typeface="Arial" pitchFamily="34" charset="0"/>
                <a:cs typeface="Times New Roman" pitchFamily="18" charset="0"/>
              </a:rPr>
              <a:t> Unit</a:t>
            </a:r>
            <a:endParaRPr lang="it-IT" altLang="it-IT" sz="2400" i="1" dirty="0">
              <a:solidFill>
                <a:srgbClr val="003366"/>
              </a:solidFill>
              <a:latin typeface="Arial" pitchFamily="34" charset="0"/>
              <a:cs typeface="Times New Roman" pitchFamily="18" charset="0"/>
            </a:endParaRPr>
          </a:p>
        </p:txBody>
      </p:sp>
    </p:spTree>
    <p:extLst>
      <p:ext uri="{BB962C8B-B14F-4D97-AF65-F5344CB8AC3E}">
        <p14:creationId xmlns:p14="http://schemas.microsoft.com/office/powerpoint/2010/main" val="2437053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6D34A50-403A-439E-8021-E0C851E0F1AF}" type="slidenum">
              <a:rPr lang="it-IT" smtClean="0"/>
              <a:pPr>
                <a:defRPr/>
              </a:pPr>
              <a:t>3</a:t>
            </a:fld>
            <a:endParaRPr lang="it-IT" dirty="0"/>
          </a:p>
        </p:txBody>
      </p:sp>
      <p:sp>
        <p:nvSpPr>
          <p:cNvPr id="4" name="Text Box 4"/>
          <p:cNvSpPr txBox="1">
            <a:spLocks noChangeArrowheads="1"/>
          </p:cNvSpPr>
          <p:nvPr/>
        </p:nvSpPr>
        <p:spPr bwMode="auto">
          <a:xfrm>
            <a:off x="1331640" y="260350"/>
            <a:ext cx="5379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it-IT" altLang="it-IT" sz="2800" b="1" dirty="0" smtClean="0">
                <a:solidFill>
                  <a:srgbClr val="C00000"/>
                </a:solidFill>
                <a:latin typeface="Arial" pitchFamily="34" charset="0"/>
              </a:rPr>
              <a:t>The DPC </a:t>
            </a:r>
            <a:r>
              <a:rPr lang="it-IT" altLang="it-IT" sz="2800" b="1" dirty="0" err="1" smtClean="0">
                <a:solidFill>
                  <a:srgbClr val="C00000"/>
                </a:solidFill>
                <a:latin typeface="Arial" pitchFamily="34" charset="0"/>
              </a:rPr>
              <a:t>Competence</a:t>
            </a:r>
            <a:r>
              <a:rPr lang="it-IT" altLang="it-IT" sz="2800" b="1" dirty="0" smtClean="0">
                <a:solidFill>
                  <a:srgbClr val="C00000"/>
                </a:solidFill>
                <a:latin typeface="Arial" pitchFamily="34" charset="0"/>
              </a:rPr>
              <a:t> Centres</a:t>
            </a:r>
          </a:p>
        </p:txBody>
      </p:sp>
      <p:sp>
        <p:nvSpPr>
          <p:cNvPr id="5" name="CasellaDiTesto 4"/>
          <p:cNvSpPr txBox="1"/>
          <p:nvPr/>
        </p:nvSpPr>
        <p:spPr>
          <a:xfrm>
            <a:off x="0" y="1155835"/>
            <a:ext cx="9144000" cy="1938992"/>
          </a:xfrm>
          <a:prstGeom prst="rect">
            <a:avLst/>
          </a:prstGeom>
          <a:noFill/>
        </p:spPr>
        <p:txBody>
          <a:bodyPr wrap="square" rtlCol="0">
            <a:spAutoFit/>
          </a:bodyPr>
          <a:lstStyle/>
          <a:p>
            <a:r>
              <a:rPr lang="en-US" sz="2400" dirty="0">
                <a:solidFill>
                  <a:schemeClr val="tx2"/>
                </a:solidFill>
              </a:rPr>
              <a:t>In Italy, there is a long-lasting tradition of interactions between civil protection </a:t>
            </a:r>
            <a:r>
              <a:rPr lang="en-US" sz="2400" dirty="0" smtClean="0">
                <a:solidFill>
                  <a:schemeClr val="tx2"/>
                </a:solidFill>
              </a:rPr>
              <a:t>and scientific </a:t>
            </a:r>
            <a:r>
              <a:rPr lang="en-US" sz="2400" dirty="0">
                <a:solidFill>
                  <a:schemeClr val="tx2"/>
                </a:solidFill>
              </a:rPr>
              <a:t>community on earthquake research </a:t>
            </a:r>
            <a:r>
              <a:rPr lang="en-US" sz="2400" dirty="0" smtClean="0">
                <a:solidFill>
                  <a:schemeClr val="tx2"/>
                </a:solidFill>
              </a:rPr>
              <a:t>topics. </a:t>
            </a:r>
            <a:r>
              <a:rPr lang="en-US" sz="2400" b="1" dirty="0" smtClean="0">
                <a:solidFill>
                  <a:schemeClr val="tx2"/>
                </a:solidFill>
              </a:rPr>
              <a:t>Since 2004</a:t>
            </a:r>
            <a:r>
              <a:rPr lang="en-US" sz="2400" b="1" dirty="0">
                <a:solidFill>
                  <a:schemeClr val="tx2"/>
                </a:solidFill>
              </a:rPr>
              <a:t>, </a:t>
            </a:r>
            <a:r>
              <a:rPr lang="en-US" sz="2400" dirty="0" smtClean="0">
                <a:solidFill>
                  <a:schemeClr val="tx2"/>
                </a:solidFill>
              </a:rPr>
              <a:t>due to a </a:t>
            </a:r>
            <a:r>
              <a:rPr lang="en-US" sz="2400" dirty="0">
                <a:solidFill>
                  <a:schemeClr val="tx2"/>
                </a:solidFill>
              </a:rPr>
              <a:t>new organization of the relationships between the DPC and </a:t>
            </a:r>
            <a:r>
              <a:rPr lang="en-US" sz="2400" dirty="0" smtClean="0">
                <a:solidFill>
                  <a:schemeClr val="tx2"/>
                </a:solidFill>
              </a:rPr>
              <a:t>the scientific community, </a:t>
            </a:r>
            <a:r>
              <a:rPr lang="en-US" sz="2400" b="1" dirty="0" smtClean="0">
                <a:solidFill>
                  <a:schemeClr val="tx2"/>
                </a:solidFill>
              </a:rPr>
              <a:t>“</a:t>
            </a:r>
            <a:r>
              <a:rPr lang="en-US" sz="2400" b="1" dirty="0">
                <a:solidFill>
                  <a:schemeClr val="tx2"/>
                </a:solidFill>
              </a:rPr>
              <a:t>Competence </a:t>
            </a:r>
            <a:r>
              <a:rPr lang="en-US" sz="2400" b="1" dirty="0" err="1">
                <a:solidFill>
                  <a:schemeClr val="tx2"/>
                </a:solidFill>
              </a:rPr>
              <a:t>Centres</a:t>
            </a:r>
            <a:r>
              <a:rPr lang="en-US" sz="2400" b="1" dirty="0">
                <a:solidFill>
                  <a:schemeClr val="tx2"/>
                </a:solidFill>
              </a:rPr>
              <a:t>” play </a:t>
            </a:r>
            <a:r>
              <a:rPr lang="en-US" sz="2400" b="1" dirty="0" smtClean="0">
                <a:solidFill>
                  <a:schemeClr val="tx2"/>
                </a:solidFill>
              </a:rPr>
              <a:t>a </a:t>
            </a:r>
            <a:r>
              <a:rPr lang="it-IT" sz="2400" b="1" dirty="0" err="1" smtClean="0">
                <a:solidFill>
                  <a:schemeClr val="tx2"/>
                </a:solidFill>
              </a:rPr>
              <a:t>primary</a:t>
            </a:r>
            <a:r>
              <a:rPr lang="it-IT" sz="2400" b="1" dirty="0" smtClean="0">
                <a:solidFill>
                  <a:schemeClr val="tx2"/>
                </a:solidFill>
              </a:rPr>
              <a:t> </a:t>
            </a:r>
            <a:r>
              <a:rPr lang="it-IT" sz="2400" b="1" dirty="0" err="1">
                <a:solidFill>
                  <a:schemeClr val="tx2"/>
                </a:solidFill>
              </a:rPr>
              <a:t>role</a:t>
            </a:r>
            <a:r>
              <a:rPr lang="it-IT" sz="2400" b="1" dirty="0">
                <a:solidFill>
                  <a:schemeClr val="tx2"/>
                </a:solidFill>
              </a:rPr>
              <a:t>.</a:t>
            </a:r>
          </a:p>
        </p:txBody>
      </p:sp>
      <p:sp>
        <p:nvSpPr>
          <p:cNvPr id="7" name="Rectangle 3"/>
          <p:cNvSpPr txBox="1">
            <a:spLocks noChangeArrowheads="1"/>
          </p:cNvSpPr>
          <p:nvPr/>
        </p:nvSpPr>
        <p:spPr bwMode="auto">
          <a:xfrm>
            <a:off x="0" y="3267242"/>
            <a:ext cx="9144000" cy="3397081"/>
          </a:xfrm>
          <a:prstGeom prst="rect">
            <a:avLst/>
          </a:prstGeom>
          <a:noFill/>
          <a:ln cap="flat" algn="ctr">
            <a:noFill/>
            <a:miter lim="800000"/>
            <a:headEnd/>
            <a:tailEnd/>
          </a:ln>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1200"/>
              </a:spcBef>
              <a:buClr>
                <a:srgbClr val="FF6600"/>
              </a:buClr>
              <a:buFont typeface="Arial" charset="0"/>
              <a:buNone/>
              <a:defRPr/>
            </a:pPr>
            <a:r>
              <a:rPr lang="en-GB" altLang="it-IT" sz="2400" dirty="0" smtClean="0">
                <a:solidFill>
                  <a:schemeClr val="accent5">
                    <a:lumMod val="75000"/>
                  </a:schemeClr>
                </a:solidFill>
                <a:latin typeface="Arial" pitchFamily="34" charset="0"/>
                <a:ea typeface="SimSun" pitchFamily="2" charset="-122"/>
              </a:rPr>
              <a:t>The “</a:t>
            </a:r>
            <a:r>
              <a:rPr lang="en-GB" altLang="it-IT" sz="2400" b="1" dirty="0" smtClean="0">
                <a:solidFill>
                  <a:schemeClr val="accent5">
                    <a:lumMod val="75000"/>
                  </a:schemeClr>
                </a:solidFill>
                <a:latin typeface="Arial" pitchFamily="34" charset="0"/>
                <a:ea typeface="SimSun" pitchFamily="2" charset="-122"/>
              </a:rPr>
              <a:t>Competence Centres</a:t>
            </a:r>
            <a:r>
              <a:rPr lang="en-GB" altLang="it-IT" sz="2400" dirty="0" smtClean="0">
                <a:solidFill>
                  <a:schemeClr val="accent5">
                    <a:lumMod val="75000"/>
                  </a:schemeClr>
                </a:solidFill>
                <a:latin typeface="Arial" pitchFamily="34" charset="0"/>
                <a:ea typeface="SimSun" pitchFamily="2" charset="-122"/>
              </a:rPr>
              <a:t>” (Centres for Technological and Scientific services, development and transfer) are institutions which provide </a:t>
            </a:r>
            <a:r>
              <a:rPr lang="en-GB" altLang="it-IT" sz="2400" b="1" dirty="0" smtClean="0">
                <a:solidFill>
                  <a:schemeClr val="accent5">
                    <a:lumMod val="75000"/>
                  </a:schemeClr>
                </a:solidFill>
                <a:latin typeface="Arial" pitchFamily="34" charset="0"/>
                <a:ea typeface="SimSun" pitchFamily="2" charset="-122"/>
              </a:rPr>
              <a:t>services, information, data, elaborations, technical and scientific contributions </a:t>
            </a:r>
            <a:r>
              <a:rPr lang="en-GB" altLang="it-IT" sz="2400" dirty="0" smtClean="0">
                <a:solidFill>
                  <a:schemeClr val="accent5">
                    <a:lumMod val="75000"/>
                  </a:schemeClr>
                </a:solidFill>
                <a:latin typeface="Arial" pitchFamily="34" charset="0"/>
                <a:ea typeface="SimSun" pitchFamily="2" charset="-122"/>
              </a:rPr>
              <a:t>for specific topics, to </a:t>
            </a:r>
            <a:r>
              <a:rPr lang="en-GB" altLang="it-IT" sz="2400" b="1" dirty="0" smtClean="0">
                <a:solidFill>
                  <a:schemeClr val="accent5">
                    <a:lumMod val="75000"/>
                  </a:schemeClr>
                </a:solidFill>
                <a:latin typeface="Arial" pitchFamily="34" charset="0"/>
                <a:ea typeface="SimSun" pitchFamily="2" charset="-122"/>
              </a:rPr>
              <a:t>share the best practices in risk assessment and management</a:t>
            </a:r>
            <a:r>
              <a:rPr lang="en-GB" altLang="it-IT" sz="2400" dirty="0" smtClean="0">
                <a:solidFill>
                  <a:schemeClr val="accent5">
                    <a:lumMod val="75000"/>
                  </a:schemeClr>
                </a:solidFill>
                <a:latin typeface="Arial" pitchFamily="34" charset="0"/>
                <a:ea typeface="SimSun" pitchFamily="2" charset="-122"/>
              </a:rPr>
              <a:t>. </a:t>
            </a:r>
          </a:p>
          <a:p>
            <a:pPr marL="0" indent="0">
              <a:lnSpc>
                <a:spcPct val="110000"/>
              </a:lnSpc>
              <a:spcBef>
                <a:spcPts val="1200"/>
              </a:spcBef>
              <a:buClr>
                <a:srgbClr val="FF6600"/>
              </a:buClr>
              <a:buFont typeface="Arial" charset="0"/>
              <a:buNone/>
              <a:defRPr/>
            </a:pPr>
            <a:r>
              <a:rPr lang="en-GB" altLang="it-IT" sz="2400" dirty="0" smtClean="0">
                <a:solidFill>
                  <a:srgbClr val="C00000"/>
                </a:solidFill>
                <a:latin typeface="Arial" pitchFamily="34" charset="0"/>
                <a:ea typeface="SimSun" pitchFamily="2" charset="-122"/>
              </a:rPr>
              <a:t>The Competence Centres for </a:t>
            </a:r>
            <a:r>
              <a:rPr lang="en-GB" altLang="it-IT" sz="2400" b="1" dirty="0" smtClean="0">
                <a:solidFill>
                  <a:srgbClr val="C00000"/>
                </a:solidFill>
                <a:latin typeface="Arial" pitchFamily="34" charset="0"/>
                <a:ea typeface="SimSun" pitchFamily="2" charset="-122"/>
              </a:rPr>
              <a:t>seismic risk </a:t>
            </a:r>
            <a:r>
              <a:rPr lang="en-GB" altLang="it-IT" sz="2400" dirty="0" smtClean="0">
                <a:solidFill>
                  <a:srgbClr val="C00000"/>
                </a:solidFill>
                <a:latin typeface="Arial" pitchFamily="34" charset="0"/>
                <a:ea typeface="SimSun" pitchFamily="2" charset="-122"/>
              </a:rPr>
              <a:t>are</a:t>
            </a:r>
            <a:r>
              <a:rPr lang="en-GB" altLang="it-IT" sz="2400" b="1" dirty="0" smtClean="0">
                <a:solidFill>
                  <a:srgbClr val="C00000"/>
                </a:solidFill>
                <a:latin typeface="Arial" pitchFamily="34" charset="0"/>
                <a:ea typeface="SimSun" pitchFamily="2" charset="-122"/>
              </a:rPr>
              <a:t> research institutes and academic consortia.</a:t>
            </a:r>
            <a:endParaRPr lang="it-IT" altLang="it-IT" sz="2400" b="1" dirty="0" smtClean="0">
              <a:solidFill>
                <a:srgbClr val="C00000"/>
              </a:solidFill>
              <a:latin typeface="Arial" pitchFamily="34" charset="0"/>
              <a:ea typeface="SimSun" pitchFamily="2" charset="-122"/>
            </a:endParaRPr>
          </a:p>
        </p:txBody>
      </p:sp>
    </p:spTree>
    <p:extLst>
      <p:ext uri="{BB962C8B-B14F-4D97-AF65-F5344CB8AC3E}">
        <p14:creationId xmlns:p14="http://schemas.microsoft.com/office/powerpoint/2010/main" val="3391776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asellaDiTesto 4"/>
          <p:cNvSpPr txBox="1">
            <a:spLocks noChangeArrowheads="1"/>
          </p:cNvSpPr>
          <p:nvPr/>
        </p:nvSpPr>
        <p:spPr bwMode="auto">
          <a:xfrm>
            <a:off x="2680296" y="287338"/>
            <a:ext cx="37834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dirty="0" err="1">
                <a:solidFill>
                  <a:srgbClr val="C00000"/>
                </a:solidFill>
                <a:latin typeface="Arial" panose="020B0604020202020204" pitchFamily="34" charset="0"/>
              </a:rPr>
              <a:t>Competence</a:t>
            </a:r>
            <a:r>
              <a:rPr lang="it-IT" altLang="it-IT" sz="2800" b="1" dirty="0">
                <a:solidFill>
                  <a:srgbClr val="C00000"/>
                </a:solidFill>
                <a:latin typeface="Arial" panose="020B0604020202020204" pitchFamily="34" charset="0"/>
              </a:rPr>
              <a:t> </a:t>
            </a:r>
            <a:r>
              <a:rPr lang="it-IT" altLang="it-IT" sz="2800" b="1" dirty="0" smtClean="0">
                <a:solidFill>
                  <a:srgbClr val="C00000"/>
                </a:solidFill>
                <a:latin typeface="Arial" panose="020B0604020202020204" pitchFamily="34" charset="0"/>
              </a:rPr>
              <a:t>Centres</a:t>
            </a:r>
          </a:p>
          <a:p>
            <a:pPr algn="ctr" eaLnBrk="1" hangingPunct="1">
              <a:spcBef>
                <a:spcPct val="0"/>
              </a:spcBef>
              <a:buFontTx/>
              <a:buNone/>
            </a:pPr>
            <a:r>
              <a:rPr lang="it-IT" altLang="it-IT" sz="2800" b="1" dirty="0">
                <a:solidFill>
                  <a:srgbClr val="C00000"/>
                </a:solidFill>
                <a:latin typeface="Arial" panose="020B0604020202020204" pitchFamily="34" charset="0"/>
              </a:rPr>
              <a:t>f</a:t>
            </a:r>
            <a:r>
              <a:rPr lang="it-IT" altLang="it-IT" sz="2800" b="1" dirty="0" smtClean="0">
                <a:solidFill>
                  <a:srgbClr val="C00000"/>
                </a:solidFill>
                <a:latin typeface="Arial" panose="020B0604020202020204" pitchFamily="34" charset="0"/>
              </a:rPr>
              <a:t>or </a:t>
            </a:r>
            <a:r>
              <a:rPr lang="it-IT" altLang="it-IT" sz="2800" b="1" dirty="0" err="1" smtClean="0">
                <a:solidFill>
                  <a:srgbClr val="C00000"/>
                </a:solidFill>
                <a:latin typeface="Arial" panose="020B0604020202020204" pitchFamily="34" charset="0"/>
              </a:rPr>
              <a:t>seismic</a:t>
            </a:r>
            <a:r>
              <a:rPr lang="it-IT" altLang="it-IT" sz="2800" b="1" dirty="0" smtClean="0">
                <a:solidFill>
                  <a:srgbClr val="C00000"/>
                </a:solidFill>
                <a:latin typeface="Arial" panose="020B0604020202020204" pitchFamily="34" charset="0"/>
              </a:rPr>
              <a:t> </a:t>
            </a:r>
            <a:r>
              <a:rPr lang="it-IT" altLang="it-IT" sz="2800" b="1" dirty="0" err="1" smtClean="0">
                <a:solidFill>
                  <a:srgbClr val="C00000"/>
                </a:solidFill>
                <a:latin typeface="Arial" panose="020B0604020202020204" pitchFamily="34" charset="0"/>
              </a:rPr>
              <a:t>risk</a:t>
            </a:r>
            <a:r>
              <a:rPr lang="it-IT" altLang="it-IT" sz="2800" b="1" dirty="0" smtClean="0">
                <a:solidFill>
                  <a:srgbClr val="C00000"/>
                </a:solidFill>
                <a:latin typeface="Arial" panose="020B0604020202020204" pitchFamily="34" charset="0"/>
              </a:rPr>
              <a:t> - 1</a:t>
            </a:r>
            <a:endParaRPr lang="it-IT" altLang="it-IT" sz="2800" b="1" dirty="0">
              <a:solidFill>
                <a:srgbClr val="C00000"/>
              </a:solidFill>
              <a:latin typeface="Arial" panose="020B0604020202020204" pitchFamily="34" charset="0"/>
            </a:endParaRPr>
          </a:p>
        </p:txBody>
      </p:sp>
      <p:sp>
        <p:nvSpPr>
          <p:cNvPr id="125955"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3929B8A-F8BE-4893-80A6-BBD5D9BF0A11}" type="slidenum">
              <a:rPr lang="it-IT" altLang="it-IT" sz="1200" smtClean="0">
                <a:solidFill>
                  <a:srgbClr val="898989"/>
                </a:solidFill>
              </a:rPr>
              <a:pPr>
                <a:spcBef>
                  <a:spcPct val="0"/>
                </a:spcBef>
                <a:buFontTx/>
                <a:buNone/>
              </a:pPr>
              <a:t>4</a:t>
            </a:fld>
            <a:endParaRPr lang="it-IT" altLang="it-IT" sz="1200" smtClean="0">
              <a:solidFill>
                <a:srgbClr val="898989"/>
              </a:solidFill>
            </a:endParaRPr>
          </a:p>
        </p:txBody>
      </p:sp>
      <p:pic>
        <p:nvPicPr>
          <p:cNvPr id="125957" name="Picture 4" descr="reluis script"/>
          <p:cNvPicPr>
            <a:picLocks noChangeAspect="1" noChangeArrowheads="1"/>
          </p:cNvPicPr>
          <p:nvPr/>
        </p:nvPicPr>
        <p:blipFill>
          <a:blip r:embed="rId2">
            <a:lum bright="-12000"/>
            <a:extLst>
              <a:ext uri="{28A0092B-C50C-407E-A947-70E740481C1C}">
                <a14:useLocalDpi xmlns:a14="http://schemas.microsoft.com/office/drawing/2010/main"/>
              </a:ext>
            </a:extLst>
          </a:blip>
          <a:srcRect/>
          <a:stretch>
            <a:fillRect/>
          </a:stretch>
        </p:blipFill>
        <p:spPr bwMode="auto">
          <a:xfrm>
            <a:off x="2197100" y="3151188"/>
            <a:ext cx="19923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Text Box 6"/>
          <p:cNvSpPr txBox="1">
            <a:spLocks noChangeArrowheads="1"/>
          </p:cNvSpPr>
          <p:nvPr/>
        </p:nvSpPr>
        <p:spPr bwMode="auto">
          <a:xfrm>
            <a:off x="225425" y="1417638"/>
            <a:ext cx="867568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Char char="•"/>
            </a:pPr>
            <a:r>
              <a:rPr lang="it-IT" altLang="it-IT" sz="2800" dirty="0">
                <a:solidFill>
                  <a:srgbClr val="0000FF"/>
                </a:solidFill>
                <a:latin typeface="Arial" panose="020B0604020202020204" pitchFamily="34" charset="0"/>
              </a:rPr>
              <a:t> </a:t>
            </a:r>
            <a:r>
              <a:rPr lang="it-IT" altLang="it-IT" sz="2800" b="1" dirty="0">
                <a:solidFill>
                  <a:srgbClr val="0000FF"/>
                </a:solidFill>
                <a:latin typeface="Arial" panose="020B0604020202020204" pitchFamily="34" charset="0"/>
              </a:rPr>
              <a:t>INGV</a:t>
            </a:r>
            <a:r>
              <a:rPr lang="it-IT" altLang="it-IT" sz="2800" dirty="0">
                <a:solidFill>
                  <a:srgbClr val="0000FF"/>
                </a:solidFill>
                <a:latin typeface="Arial" panose="020B0604020202020204" pitchFamily="34" charset="0"/>
              </a:rPr>
              <a:t> </a:t>
            </a:r>
            <a:br>
              <a:rPr lang="it-IT" altLang="it-IT" sz="2800" dirty="0">
                <a:solidFill>
                  <a:srgbClr val="0000FF"/>
                </a:solidFill>
                <a:latin typeface="Arial" panose="020B0604020202020204" pitchFamily="34" charset="0"/>
              </a:rPr>
            </a:br>
            <a:r>
              <a:rPr lang="it-IT" altLang="it-IT" sz="2800" dirty="0">
                <a:solidFill>
                  <a:srgbClr val="0000FF"/>
                </a:solidFill>
                <a:latin typeface="Arial" panose="020B0604020202020204" pitchFamily="34" charset="0"/>
              </a:rPr>
              <a:t>(</a:t>
            </a:r>
            <a:r>
              <a:rPr lang="it-IT" altLang="it-IT" sz="2800" dirty="0" err="1">
                <a:solidFill>
                  <a:srgbClr val="0000FF"/>
                </a:solidFill>
                <a:latin typeface="Arial" panose="020B0604020202020204" pitchFamily="34" charset="0"/>
              </a:rPr>
              <a:t>Seismic</a:t>
            </a:r>
            <a:r>
              <a:rPr lang="it-IT" altLang="it-IT" sz="2800" dirty="0">
                <a:solidFill>
                  <a:srgbClr val="0000FF"/>
                </a:solidFill>
                <a:latin typeface="Arial" panose="020B0604020202020204" pitchFamily="34" charset="0"/>
              </a:rPr>
              <a:t> </a:t>
            </a:r>
            <a:r>
              <a:rPr lang="it-IT" altLang="it-IT" sz="2800" dirty="0" err="1">
                <a:solidFill>
                  <a:srgbClr val="0000FF"/>
                </a:solidFill>
                <a:latin typeface="Arial" panose="020B0604020202020204" pitchFamily="34" charset="0"/>
              </a:rPr>
              <a:t>surveillance</a:t>
            </a:r>
            <a:r>
              <a:rPr lang="it-IT" altLang="it-IT" sz="2800" dirty="0">
                <a:solidFill>
                  <a:srgbClr val="0000FF"/>
                </a:solidFill>
                <a:latin typeface="Arial" panose="020B0604020202020204" pitchFamily="34" charset="0"/>
              </a:rPr>
              <a:t>, </a:t>
            </a:r>
            <a:r>
              <a:rPr lang="it-IT" altLang="it-IT" sz="2800" dirty="0" err="1">
                <a:solidFill>
                  <a:srgbClr val="0000FF"/>
                </a:solidFill>
                <a:latin typeface="Arial" panose="020B0604020202020204" pitchFamily="34" charset="0"/>
              </a:rPr>
              <a:t>Seismological</a:t>
            </a:r>
            <a:r>
              <a:rPr lang="it-IT" altLang="it-IT" sz="2800" dirty="0">
                <a:solidFill>
                  <a:srgbClr val="0000FF"/>
                </a:solidFill>
                <a:latin typeface="Arial" panose="020B0604020202020204" pitchFamily="34" charset="0"/>
              </a:rPr>
              <a:t> </a:t>
            </a:r>
            <a:r>
              <a:rPr lang="it-IT" altLang="it-IT" sz="2800" dirty="0" err="1">
                <a:solidFill>
                  <a:srgbClr val="0000FF"/>
                </a:solidFill>
                <a:latin typeface="Arial" panose="020B0604020202020204" pitchFamily="34" charset="0"/>
              </a:rPr>
              <a:t>research</a:t>
            </a:r>
            <a:r>
              <a:rPr lang="it-IT" altLang="it-IT" sz="2800" dirty="0">
                <a:solidFill>
                  <a:srgbClr val="0000FF"/>
                </a:solidFill>
                <a:latin typeface="Arial" panose="020B0604020202020204" pitchFamily="34" charset="0"/>
              </a:rPr>
              <a:t> </a:t>
            </a:r>
            <a:r>
              <a:rPr lang="it-IT" altLang="it-IT" sz="2800" dirty="0" err="1">
                <a:solidFill>
                  <a:srgbClr val="0000FF"/>
                </a:solidFill>
                <a:latin typeface="Arial" panose="020B0604020202020204" pitchFamily="34" charset="0"/>
              </a:rPr>
              <a:t>projects</a:t>
            </a:r>
            <a:r>
              <a:rPr lang="it-IT" altLang="it-IT" sz="2800" dirty="0">
                <a:solidFill>
                  <a:srgbClr val="0000FF"/>
                </a:solidFill>
                <a:latin typeface="Arial" panose="020B0604020202020204" pitchFamily="34" charset="0"/>
              </a:rPr>
              <a:t>; </a:t>
            </a:r>
            <a:r>
              <a:rPr lang="it-IT" altLang="it-IT" sz="2800" dirty="0" err="1">
                <a:solidFill>
                  <a:srgbClr val="0000FF"/>
                </a:solidFill>
                <a:latin typeface="Arial" panose="020B0604020202020204" pitchFamily="34" charset="0"/>
              </a:rPr>
              <a:t>emergency</a:t>
            </a:r>
            <a:r>
              <a:rPr lang="it-IT" altLang="it-IT" sz="2800" dirty="0">
                <a:solidFill>
                  <a:srgbClr val="0000FF"/>
                </a:solidFill>
                <a:latin typeface="Arial" panose="020B0604020202020204" pitchFamily="34" charset="0"/>
              </a:rPr>
              <a:t> </a:t>
            </a:r>
            <a:r>
              <a:rPr lang="it-IT" altLang="it-IT" sz="2800" dirty="0" err="1">
                <a:solidFill>
                  <a:srgbClr val="0000FF"/>
                </a:solidFill>
                <a:latin typeface="Arial" panose="020B0604020202020204" pitchFamily="34" charset="0"/>
              </a:rPr>
              <a:t>scientific-technical</a:t>
            </a:r>
            <a:r>
              <a:rPr lang="it-IT" altLang="it-IT" sz="2800" dirty="0">
                <a:solidFill>
                  <a:srgbClr val="0000FF"/>
                </a:solidFill>
                <a:latin typeface="Arial" panose="020B0604020202020204" pitchFamily="34" charset="0"/>
              </a:rPr>
              <a:t> </a:t>
            </a:r>
            <a:r>
              <a:rPr lang="it-IT" altLang="it-IT" sz="2800" dirty="0" err="1">
                <a:solidFill>
                  <a:srgbClr val="0000FF"/>
                </a:solidFill>
                <a:latin typeface="Arial" panose="020B0604020202020204" pitchFamily="34" charset="0"/>
              </a:rPr>
              <a:t>support</a:t>
            </a:r>
            <a:r>
              <a:rPr lang="it-IT" altLang="it-IT" sz="2800" dirty="0">
                <a:solidFill>
                  <a:srgbClr val="0000FF"/>
                </a:solidFill>
                <a:latin typeface="Arial" panose="020B0604020202020204" pitchFamily="34" charset="0"/>
              </a:rPr>
              <a:t>)</a:t>
            </a:r>
          </a:p>
          <a:p>
            <a:pPr eaLnBrk="1" hangingPunct="1">
              <a:spcBef>
                <a:spcPct val="0"/>
              </a:spcBef>
              <a:buFontTx/>
              <a:buChar char="•"/>
            </a:pPr>
            <a:endParaRPr lang="it-IT" altLang="it-IT" sz="2800" dirty="0">
              <a:solidFill>
                <a:srgbClr val="000066"/>
              </a:solidFill>
              <a:latin typeface="Arial" panose="020B0604020202020204" pitchFamily="34" charset="0"/>
            </a:endParaRPr>
          </a:p>
          <a:p>
            <a:pPr eaLnBrk="1" hangingPunct="1">
              <a:spcBef>
                <a:spcPct val="0"/>
              </a:spcBef>
              <a:buFontTx/>
              <a:buChar char="•"/>
            </a:pPr>
            <a:r>
              <a:rPr lang="it-IT" altLang="it-IT" sz="2800" dirty="0">
                <a:solidFill>
                  <a:srgbClr val="FF0000"/>
                </a:solidFill>
                <a:latin typeface="Arial" panose="020B0604020202020204" pitchFamily="34" charset="0"/>
              </a:rPr>
              <a:t> </a:t>
            </a:r>
            <a:r>
              <a:rPr lang="it-IT" altLang="it-IT" sz="2800" b="1" dirty="0" err="1">
                <a:solidFill>
                  <a:srgbClr val="FF0000"/>
                </a:solidFill>
                <a:latin typeface="Arial" panose="020B0604020202020204" pitchFamily="34" charset="0"/>
              </a:rPr>
              <a:t>ReLUIS</a:t>
            </a:r>
            <a:r>
              <a:rPr lang="it-IT" altLang="it-IT" sz="2800" dirty="0">
                <a:solidFill>
                  <a:srgbClr val="FF0000"/>
                </a:solidFill>
                <a:latin typeface="Arial" panose="020B0604020202020204" pitchFamily="34" charset="0"/>
              </a:rPr>
              <a:t> </a:t>
            </a:r>
            <a:br>
              <a:rPr lang="it-IT" altLang="it-IT" sz="2800" dirty="0">
                <a:solidFill>
                  <a:srgbClr val="FF0000"/>
                </a:solidFill>
                <a:latin typeface="Arial" panose="020B0604020202020204" pitchFamily="34" charset="0"/>
              </a:rPr>
            </a:br>
            <a:r>
              <a:rPr lang="it-IT" altLang="it-IT" sz="2800" dirty="0">
                <a:solidFill>
                  <a:srgbClr val="FF0000"/>
                </a:solidFill>
                <a:latin typeface="Arial" panose="020B0604020202020204" pitchFamily="34" charset="0"/>
              </a:rPr>
              <a:t>(</a:t>
            </a:r>
            <a:r>
              <a:rPr lang="it-IT" altLang="it-IT" sz="2800" dirty="0" err="1">
                <a:solidFill>
                  <a:srgbClr val="FF0000"/>
                </a:solidFill>
                <a:latin typeface="Arial" panose="020B0604020202020204" pitchFamily="34" charset="0"/>
              </a:rPr>
              <a:t>Earthquake</a:t>
            </a:r>
            <a:r>
              <a:rPr lang="it-IT" altLang="it-IT" sz="2800" dirty="0">
                <a:solidFill>
                  <a:srgbClr val="FF0000"/>
                </a:solidFill>
                <a:latin typeface="Arial" panose="020B0604020202020204" pitchFamily="34" charset="0"/>
              </a:rPr>
              <a:t> </a:t>
            </a:r>
            <a:r>
              <a:rPr lang="it-IT" altLang="it-IT" sz="2800" dirty="0" err="1">
                <a:solidFill>
                  <a:srgbClr val="FF0000"/>
                </a:solidFill>
                <a:latin typeface="Arial" panose="020B0604020202020204" pitchFamily="34" charset="0"/>
              </a:rPr>
              <a:t>engineering</a:t>
            </a:r>
            <a:r>
              <a:rPr lang="it-IT" altLang="it-IT" sz="2800" dirty="0">
                <a:solidFill>
                  <a:srgbClr val="FF0000"/>
                </a:solidFill>
                <a:latin typeface="Arial" panose="020B0604020202020204" pitchFamily="34" charset="0"/>
              </a:rPr>
              <a:t> </a:t>
            </a:r>
            <a:r>
              <a:rPr lang="it-IT" altLang="it-IT" sz="2800" dirty="0" err="1">
                <a:solidFill>
                  <a:srgbClr val="FF0000"/>
                </a:solidFill>
                <a:latin typeface="Arial" panose="020B0604020202020204" pitchFamily="34" charset="0"/>
              </a:rPr>
              <a:t>research</a:t>
            </a:r>
            <a:r>
              <a:rPr lang="it-IT" altLang="it-IT" sz="2800" dirty="0">
                <a:solidFill>
                  <a:srgbClr val="FF0000"/>
                </a:solidFill>
                <a:latin typeface="Arial" panose="020B0604020202020204" pitchFamily="34" charset="0"/>
              </a:rPr>
              <a:t> </a:t>
            </a:r>
            <a:r>
              <a:rPr lang="it-IT" altLang="it-IT" sz="2800" dirty="0" err="1">
                <a:solidFill>
                  <a:srgbClr val="FF0000"/>
                </a:solidFill>
                <a:latin typeface="Arial" panose="020B0604020202020204" pitchFamily="34" charset="0"/>
              </a:rPr>
              <a:t>projects</a:t>
            </a:r>
            <a:r>
              <a:rPr lang="it-IT" altLang="it-IT" sz="2800" dirty="0">
                <a:solidFill>
                  <a:srgbClr val="FF0000"/>
                </a:solidFill>
                <a:latin typeface="Arial" panose="020B0604020202020204" pitchFamily="34" charset="0"/>
              </a:rPr>
              <a:t>; </a:t>
            </a:r>
            <a:r>
              <a:rPr lang="it-IT" altLang="it-IT" sz="2800" dirty="0" err="1">
                <a:solidFill>
                  <a:srgbClr val="FF0000"/>
                </a:solidFill>
                <a:latin typeface="Arial" panose="020B0604020202020204" pitchFamily="34" charset="0"/>
              </a:rPr>
              <a:t>emergency</a:t>
            </a:r>
            <a:r>
              <a:rPr lang="it-IT" altLang="it-IT" sz="2800" dirty="0">
                <a:solidFill>
                  <a:srgbClr val="FF0000"/>
                </a:solidFill>
                <a:latin typeface="Arial" panose="020B0604020202020204" pitchFamily="34" charset="0"/>
              </a:rPr>
              <a:t> </a:t>
            </a:r>
            <a:r>
              <a:rPr lang="it-IT" altLang="it-IT" sz="2800" dirty="0" err="1">
                <a:solidFill>
                  <a:srgbClr val="FF0000"/>
                </a:solidFill>
                <a:latin typeface="Arial" panose="020B0604020202020204" pitchFamily="34" charset="0"/>
              </a:rPr>
              <a:t>scientific-technical</a:t>
            </a:r>
            <a:r>
              <a:rPr lang="it-IT" altLang="it-IT" sz="2800" dirty="0">
                <a:solidFill>
                  <a:srgbClr val="FF0000"/>
                </a:solidFill>
                <a:latin typeface="Arial" panose="020B0604020202020204" pitchFamily="34" charset="0"/>
              </a:rPr>
              <a:t> </a:t>
            </a:r>
            <a:r>
              <a:rPr lang="it-IT" altLang="it-IT" sz="2800" dirty="0" err="1">
                <a:solidFill>
                  <a:srgbClr val="FF0000"/>
                </a:solidFill>
                <a:latin typeface="Arial" panose="020B0604020202020204" pitchFamily="34" charset="0"/>
              </a:rPr>
              <a:t>support</a:t>
            </a:r>
            <a:r>
              <a:rPr lang="it-IT" altLang="it-IT" sz="2800" dirty="0">
                <a:solidFill>
                  <a:srgbClr val="FF0000"/>
                </a:solidFill>
                <a:latin typeface="Arial" panose="020B0604020202020204" pitchFamily="34" charset="0"/>
              </a:rPr>
              <a:t>)</a:t>
            </a:r>
          </a:p>
          <a:p>
            <a:pPr eaLnBrk="1" hangingPunct="1">
              <a:spcBef>
                <a:spcPct val="0"/>
              </a:spcBef>
              <a:buFontTx/>
              <a:buChar char="•"/>
            </a:pPr>
            <a:endParaRPr lang="it-IT" altLang="it-IT" sz="2800" dirty="0">
              <a:solidFill>
                <a:srgbClr val="000066"/>
              </a:solidFill>
              <a:latin typeface="Arial" panose="020B0604020202020204" pitchFamily="34" charset="0"/>
            </a:endParaRPr>
          </a:p>
          <a:p>
            <a:pPr eaLnBrk="1" hangingPunct="1">
              <a:spcBef>
                <a:spcPct val="0"/>
              </a:spcBef>
              <a:buFontTx/>
              <a:buChar char="•"/>
            </a:pPr>
            <a:r>
              <a:rPr lang="it-IT" altLang="it-IT" sz="2800" dirty="0">
                <a:solidFill>
                  <a:srgbClr val="000066"/>
                </a:solidFill>
                <a:latin typeface="Arial" panose="020B0604020202020204" pitchFamily="34" charset="0"/>
              </a:rPr>
              <a:t> </a:t>
            </a:r>
            <a:r>
              <a:rPr lang="it-IT" altLang="it-IT" sz="2800" b="1" dirty="0">
                <a:solidFill>
                  <a:srgbClr val="000066"/>
                </a:solidFill>
                <a:latin typeface="Arial" panose="020B0604020202020204" pitchFamily="34" charset="0"/>
              </a:rPr>
              <a:t>EUCENTRE</a:t>
            </a:r>
            <a:r>
              <a:rPr lang="it-IT" altLang="it-IT" sz="2800" dirty="0">
                <a:solidFill>
                  <a:srgbClr val="000066"/>
                </a:solidFill>
                <a:latin typeface="Arial" panose="020B0604020202020204" pitchFamily="34" charset="0"/>
              </a:rPr>
              <a:t> </a:t>
            </a:r>
            <a:br>
              <a:rPr lang="it-IT" altLang="it-IT" sz="2800" dirty="0">
                <a:solidFill>
                  <a:srgbClr val="000066"/>
                </a:solidFill>
                <a:latin typeface="Arial" panose="020B0604020202020204" pitchFamily="34" charset="0"/>
              </a:rPr>
            </a:br>
            <a:r>
              <a:rPr lang="it-IT" altLang="it-IT" sz="2800" dirty="0">
                <a:solidFill>
                  <a:srgbClr val="000066"/>
                </a:solidFill>
                <a:latin typeface="Arial" panose="020B0604020202020204" pitchFamily="34" charset="0"/>
              </a:rPr>
              <a:t>(</a:t>
            </a:r>
            <a:r>
              <a:rPr lang="it-IT" altLang="it-IT" sz="2800" dirty="0" err="1">
                <a:solidFill>
                  <a:srgbClr val="000066"/>
                </a:solidFill>
                <a:latin typeface="Arial" panose="020B0604020202020204" pitchFamily="34" charset="0"/>
              </a:rPr>
              <a:t>Earthquake</a:t>
            </a:r>
            <a:r>
              <a:rPr lang="it-IT" altLang="it-IT" sz="2800" dirty="0">
                <a:solidFill>
                  <a:srgbClr val="000066"/>
                </a:solidFill>
                <a:latin typeface="Arial" panose="020B0604020202020204" pitchFamily="34" charset="0"/>
              </a:rPr>
              <a:t> </a:t>
            </a:r>
            <a:r>
              <a:rPr lang="it-IT" altLang="it-IT" sz="2800" dirty="0" err="1">
                <a:solidFill>
                  <a:srgbClr val="000066"/>
                </a:solidFill>
                <a:latin typeface="Arial" panose="020B0604020202020204" pitchFamily="34" charset="0"/>
              </a:rPr>
              <a:t>engineering</a:t>
            </a:r>
            <a:r>
              <a:rPr lang="it-IT" altLang="it-IT" sz="2800" dirty="0">
                <a:solidFill>
                  <a:srgbClr val="000066"/>
                </a:solidFill>
                <a:latin typeface="Arial" panose="020B0604020202020204" pitchFamily="34" charset="0"/>
              </a:rPr>
              <a:t> </a:t>
            </a:r>
            <a:r>
              <a:rPr lang="it-IT" altLang="it-IT" sz="2800" dirty="0" err="1">
                <a:solidFill>
                  <a:srgbClr val="000066"/>
                </a:solidFill>
                <a:latin typeface="Arial" panose="020B0604020202020204" pitchFamily="34" charset="0"/>
              </a:rPr>
              <a:t>research</a:t>
            </a:r>
            <a:r>
              <a:rPr lang="it-IT" altLang="it-IT" sz="2800" dirty="0">
                <a:solidFill>
                  <a:srgbClr val="000066"/>
                </a:solidFill>
                <a:latin typeface="Arial" panose="020B0604020202020204" pitchFamily="34" charset="0"/>
              </a:rPr>
              <a:t> </a:t>
            </a:r>
            <a:r>
              <a:rPr lang="it-IT" altLang="it-IT" sz="2800" dirty="0" err="1">
                <a:solidFill>
                  <a:srgbClr val="000066"/>
                </a:solidFill>
                <a:latin typeface="Arial" panose="020B0604020202020204" pitchFamily="34" charset="0"/>
              </a:rPr>
              <a:t>projects</a:t>
            </a:r>
            <a:r>
              <a:rPr lang="it-IT" altLang="it-IT" sz="2800" dirty="0">
                <a:solidFill>
                  <a:srgbClr val="000066"/>
                </a:solidFill>
                <a:latin typeface="Arial" panose="020B0604020202020204" pitchFamily="34" charset="0"/>
              </a:rPr>
              <a:t>; </a:t>
            </a:r>
            <a:r>
              <a:rPr lang="it-IT" altLang="it-IT" sz="2800" dirty="0" err="1">
                <a:solidFill>
                  <a:srgbClr val="000066"/>
                </a:solidFill>
                <a:latin typeface="Arial" panose="020B0604020202020204" pitchFamily="34" charset="0"/>
              </a:rPr>
              <a:t>emergency</a:t>
            </a:r>
            <a:r>
              <a:rPr lang="it-IT" altLang="it-IT" sz="2800" dirty="0">
                <a:solidFill>
                  <a:srgbClr val="000066"/>
                </a:solidFill>
                <a:latin typeface="Arial" panose="020B0604020202020204" pitchFamily="34" charset="0"/>
              </a:rPr>
              <a:t> </a:t>
            </a:r>
            <a:r>
              <a:rPr lang="it-IT" altLang="it-IT" sz="2800" dirty="0" err="1">
                <a:solidFill>
                  <a:srgbClr val="000066"/>
                </a:solidFill>
                <a:latin typeface="Arial" panose="020B0604020202020204" pitchFamily="34" charset="0"/>
              </a:rPr>
              <a:t>scientific-technical</a:t>
            </a:r>
            <a:r>
              <a:rPr lang="it-IT" altLang="it-IT" sz="2800" dirty="0">
                <a:solidFill>
                  <a:srgbClr val="000066"/>
                </a:solidFill>
                <a:latin typeface="Arial" panose="020B0604020202020204" pitchFamily="34" charset="0"/>
              </a:rPr>
              <a:t> </a:t>
            </a:r>
            <a:r>
              <a:rPr lang="it-IT" altLang="it-IT" sz="2800" dirty="0" err="1">
                <a:solidFill>
                  <a:srgbClr val="000066"/>
                </a:solidFill>
                <a:latin typeface="Arial" panose="020B0604020202020204" pitchFamily="34" charset="0"/>
              </a:rPr>
              <a:t>support</a:t>
            </a:r>
            <a:r>
              <a:rPr lang="it-IT" altLang="it-IT" sz="2800" dirty="0">
                <a:solidFill>
                  <a:srgbClr val="000066"/>
                </a:solidFill>
                <a:latin typeface="Arial" panose="020B0604020202020204" pitchFamily="34" charset="0"/>
              </a:rPr>
              <a:t>)</a:t>
            </a:r>
          </a:p>
        </p:txBody>
      </p:sp>
      <p:pic>
        <p:nvPicPr>
          <p:cNvPr id="125959" name="Picture 7" descr="INGV"/>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6425" y="1362075"/>
            <a:ext cx="6016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EUCENTRE"/>
          <p:cNvPicPr>
            <a:picLocks noChangeAspect="1" noChangeArrowheads="1"/>
          </p:cNvPicPr>
          <p:nvPr/>
        </p:nvPicPr>
        <p:blipFill rotWithShape="1">
          <a:blip r:embed="rId4">
            <a:extLst>
              <a:ext uri="{28A0092B-C50C-407E-A947-70E740481C1C}">
                <a14:useLocalDpi xmlns:a14="http://schemas.microsoft.com/office/drawing/2010/main" val="0"/>
              </a:ext>
            </a:extLst>
          </a:blip>
          <a:srcRect r="77037" b="17000"/>
          <a:stretch/>
        </p:blipFill>
        <p:spPr bwMode="auto">
          <a:xfrm>
            <a:off x="2750344" y="4643437"/>
            <a:ext cx="796886"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37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Segnaposto numero diapositiva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924B87B-FF73-449C-9E3B-58B90A22B100}" type="slidenum">
              <a:rPr lang="it-IT" altLang="it-IT" sz="1200" smtClean="0">
                <a:solidFill>
                  <a:srgbClr val="898989"/>
                </a:solidFill>
              </a:rPr>
              <a:pPr>
                <a:spcBef>
                  <a:spcPct val="0"/>
                </a:spcBef>
                <a:buFontTx/>
                <a:buNone/>
              </a:pPr>
              <a:t>5</a:t>
            </a:fld>
            <a:endParaRPr lang="it-IT" altLang="it-IT" sz="1200" smtClean="0">
              <a:solidFill>
                <a:srgbClr val="898989"/>
              </a:solidFill>
            </a:endParaRPr>
          </a:p>
        </p:txBody>
      </p:sp>
      <p:sp>
        <p:nvSpPr>
          <p:cNvPr id="7" name="Text Box 6"/>
          <p:cNvSpPr txBox="1">
            <a:spLocks noChangeArrowheads="1"/>
          </p:cNvSpPr>
          <p:nvPr/>
        </p:nvSpPr>
        <p:spPr bwMode="auto">
          <a:xfrm>
            <a:off x="225425" y="1198563"/>
            <a:ext cx="867568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Char char="•"/>
              <a:defRPr/>
            </a:pPr>
            <a:r>
              <a:rPr lang="it-IT" altLang="it-IT" sz="2400" dirty="0">
                <a:solidFill>
                  <a:srgbClr val="000066"/>
                </a:solidFill>
                <a:latin typeface="Arial" pitchFamily="34" charset="0"/>
              </a:rPr>
              <a:t> </a:t>
            </a:r>
            <a:r>
              <a:rPr lang="it-IT" altLang="it-IT" sz="2400" b="1" dirty="0" smtClean="0">
                <a:solidFill>
                  <a:srgbClr val="000066"/>
                </a:solidFill>
                <a:latin typeface="Arial" pitchFamily="34" charset="0"/>
              </a:rPr>
              <a:t>CNR (IGAG, IRPI, IREA)</a:t>
            </a:r>
            <a:r>
              <a:rPr lang="it-IT" altLang="it-IT" sz="2400" dirty="0" smtClean="0">
                <a:solidFill>
                  <a:srgbClr val="000066"/>
                </a:solidFill>
                <a:latin typeface="Arial" pitchFamily="34" charset="0"/>
              </a:rPr>
              <a:t> </a:t>
            </a:r>
            <a:r>
              <a:rPr lang="it-IT" altLang="it-IT" sz="2400" dirty="0">
                <a:solidFill>
                  <a:srgbClr val="000066"/>
                </a:solidFill>
                <a:latin typeface="Arial" pitchFamily="34" charset="0"/>
              </a:rPr>
              <a:t/>
            </a:r>
            <a:br>
              <a:rPr lang="it-IT" altLang="it-IT" sz="2400" dirty="0">
                <a:solidFill>
                  <a:srgbClr val="000066"/>
                </a:solidFill>
                <a:latin typeface="Arial" pitchFamily="34" charset="0"/>
              </a:rPr>
            </a:br>
            <a:r>
              <a:rPr lang="it-IT" altLang="it-IT" sz="2400" dirty="0" smtClean="0">
                <a:solidFill>
                  <a:srgbClr val="000066"/>
                </a:solidFill>
                <a:latin typeface="Arial" pitchFamily="34" charset="0"/>
              </a:rPr>
              <a:t>(</a:t>
            </a:r>
            <a:r>
              <a:rPr lang="it-IT" altLang="it-IT" sz="2400" dirty="0" err="1" smtClean="0">
                <a:solidFill>
                  <a:srgbClr val="000066"/>
                </a:solidFill>
                <a:latin typeface="Arial" pitchFamily="34" charset="0"/>
              </a:rPr>
              <a:t>microzonation</a:t>
            </a:r>
            <a:r>
              <a:rPr lang="it-IT" altLang="it-IT" sz="2400" dirty="0" smtClean="0">
                <a:solidFill>
                  <a:srgbClr val="000066"/>
                </a:solidFill>
                <a:latin typeface="Arial" pitchFamily="34" charset="0"/>
              </a:rPr>
              <a:t>, </a:t>
            </a:r>
            <a:r>
              <a:rPr lang="it-IT" altLang="it-IT" sz="2400" dirty="0" err="1" smtClean="0">
                <a:solidFill>
                  <a:srgbClr val="000066"/>
                </a:solidFill>
                <a:latin typeface="Arial" pitchFamily="34" charset="0"/>
              </a:rPr>
              <a:t>landslides</a:t>
            </a:r>
            <a:r>
              <a:rPr lang="it-IT" altLang="it-IT" sz="2400" dirty="0" smtClean="0">
                <a:solidFill>
                  <a:srgbClr val="000066"/>
                </a:solidFill>
                <a:latin typeface="Arial" pitchFamily="34" charset="0"/>
              </a:rPr>
              <a:t> </a:t>
            </a:r>
            <a:r>
              <a:rPr lang="it-IT" altLang="it-IT" sz="2400" dirty="0" err="1" smtClean="0">
                <a:solidFill>
                  <a:srgbClr val="000066"/>
                </a:solidFill>
                <a:latin typeface="Arial" pitchFamily="34" charset="0"/>
              </a:rPr>
              <a:t>surveys</a:t>
            </a:r>
            <a:r>
              <a:rPr lang="it-IT" altLang="it-IT" sz="2400" dirty="0" smtClean="0">
                <a:solidFill>
                  <a:srgbClr val="000066"/>
                </a:solidFill>
                <a:latin typeface="Arial" pitchFamily="34" charset="0"/>
              </a:rPr>
              <a:t>, satellite </a:t>
            </a:r>
          </a:p>
          <a:p>
            <a:pPr eaLnBrk="1" hangingPunct="1">
              <a:spcBef>
                <a:spcPct val="0"/>
              </a:spcBef>
              <a:buFont typeface="Arial" pitchFamily="34" charset="0"/>
              <a:buNone/>
              <a:defRPr/>
            </a:pPr>
            <a:r>
              <a:rPr lang="it-IT" altLang="it-IT" sz="2400" dirty="0" err="1" smtClean="0">
                <a:solidFill>
                  <a:srgbClr val="000066"/>
                </a:solidFill>
                <a:latin typeface="Arial" pitchFamily="34" charset="0"/>
              </a:rPr>
              <a:t>inteferometry</a:t>
            </a:r>
            <a:r>
              <a:rPr lang="it-IT" altLang="it-IT" sz="2400" dirty="0" smtClean="0">
                <a:solidFill>
                  <a:srgbClr val="000066"/>
                </a:solidFill>
                <a:latin typeface="Arial" pitchFamily="34" charset="0"/>
              </a:rPr>
              <a:t>; </a:t>
            </a:r>
            <a:r>
              <a:rPr lang="it-IT" altLang="it-IT" sz="2400" dirty="0" err="1" smtClean="0">
                <a:solidFill>
                  <a:srgbClr val="000066"/>
                </a:solidFill>
                <a:latin typeface="Arial" pitchFamily="34" charset="0"/>
              </a:rPr>
              <a:t>emergency</a:t>
            </a:r>
            <a:r>
              <a:rPr lang="it-IT" altLang="it-IT" sz="2400" dirty="0" smtClean="0">
                <a:solidFill>
                  <a:srgbClr val="000066"/>
                </a:solidFill>
                <a:latin typeface="Arial" pitchFamily="34" charset="0"/>
              </a:rPr>
              <a:t> </a:t>
            </a:r>
            <a:r>
              <a:rPr lang="it-IT" altLang="it-IT" sz="2400" dirty="0" err="1" smtClean="0">
                <a:solidFill>
                  <a:srgbClr val="000066"/>
                </a:solidFill>
                <a:latin typeface="Arial" pitchFamily="34" charset="0"/>
              </a:rPr>
              <a:t>scientific-technical</a:t>
            </a:r>
            <a:r>
              <a:rPr lang="it-IT" altLang="it-IT" sz="2400" dirty="0" smtClean="0">
                <a:solidFill>
                  <a:srgbClr val="000066"/>
                </a:solidFill>
                <a:latin typeface="Arial" pitchFamily="34" charset="0"/>
              </a:rPr>
              <a:t> </a:t>
            </a:r>
            <a:r>
              <a:rPr lang="it-IT" altLang="it-IT" sz="2400" dirty="0" err="1">
                <a:solidFill>
                  <a:srgbClr val="000066"/>
                </a:solidFill>
                <a:latin typeface="Arial" pitchFamily="34" charset="0"/>
              </a:rPr>
              <a:t>support</a:t>
            </a:r>
            <a:r>
              <a:rPr lang="it-IT" altLang="it-IT" sz="2400" dirty="0">
                <a:solidFill>
                  <a:srgbClr val="000066"/>
                </a:solidFill>
                <a:latin typeface="Arial" pitchFamily="34" charset="0"/>
              </a:rPr>
              <a:t>)</a:t>
            </a:r>
          </a:p>
          <a:p>
            <a:pPr eaLnBrk="1" hangingPunct="1">
              <a:spcBef>
                <a:spcPct val="0"/>
              </a:spcBef>
              <a:buFontTx/>
              <a:buChar char="•"/>
              <a:defRPr/>
            </a:pPr>
            <a:endParaRPr lang="it-IT" altLang="it-IT" sz="2400" dirty="0">
              <a:solidFill>
                <a:srgbClr val="000066"/>
              </a:solidFill>
              <a:latin typeface="Arial" pitchFamily="34" charset="0"/>
            </a:endParaRPr>
          </a:p>
          <a:p>
            <a:pPr eaLnBrk="1" hangingPunct="1">
              <a:spcBef>
                <a:spcPct val="0"/>
              </a:spcBef>
              <a:buFontTx/>
              <a:buChar char="•"/>
              <a:defRPr/>
            </a:pPr>
            <a:r>
              <a:rPr lang="it-IT" altLang="it-IT" sz="2400" dirty="0">
                <a:solidFill>
                  <a:srgbClr val="33CC33"/>
                </a:solidFill>
                <a:latin typeface="Arial" pitchFamily="34" charset="0"/>
              </a:rPr>
              <a:t> </a:t>
            </a:r>
            <a:r>
              <a:rPr lang="it-IT" altLang="it-IT" sz="2400" b="1" dirty="0" smtClean="0">
                <a:solidFill>
                  <a:srgbClr val="33CC33"/>
                </a:solidFill>
                <a:latin typeface="Arial" pitchFamily="34" charset="0"/>
              </a:rPr>
              <a:t>ISPRA</a:t>
            </a:r>
            <a:r>
              <a:rPr lang="it-IT" altLang="it-IT" sz="2400" dirty="0" smtClean="0">
                <a:solidFill>
                  <a:srgbClr val="33CC33"/>
                </a:solidFill>
                <a:latin typeface="Arial" pitchFamily="34" charset="0"/>
              </a:rPr>
              <a:t> </a:t>
            </a:r>
            <a:r>
              <a:rPr lang="it-IT" altLang="it-IT" sz="2400" dirty="0">
                <a:solidFill>
                  <a:srgbClr val="33CC33"/>
                </a:solidFill>
                <a:latin typeface="Arial" pitchFamily="34" charset="0"/>
              </a:rPr>
              <a:t/>
            </a:r>
            <a:br>
              <a:rPr lang="it-IT" altLang="it-IT" sz="2400" dirty="0">
                <a:solidFill>
                  <a:srgbClr val="33CC33"/>
                </a:solidFill>
                <a:latin typeface="Arial" pitchFamily="34" charset="0"/>
              </a:rPr>
            </a:br>
            <a:r>
              <a:rPr lang="it-IT" altLang="it-IT" sz="2400" dirty="0" smtClean="0">
                <a:solidFill>
                  <a:srgbClr val="33CC33"/>
                </a:solidFill>
                <a:latin typeface="Arial" pitchFamily="34" charset="0"/>
              </a:rPr>
              <a:t>(</a:t>
            </a:r>
            <a:r>
              <a:rPr lang="it-IT" altLang="it-IT" sz="2400" dirty="0" err="1" smtClean="0">
                <a:solidFill>
                  <a:srgbClr val="33CC33"/>
                </a:solidFill>
                <a:latin typeface="Arial" pitchFamily="34" charset="0"/>
              </a:rPr>
              <a:t>geological</a:t>
            </a:r>
            <a:r>
              <a:rPr lang="it-IT" altLang="it-IT" sz="2400" dirty="0" smtClean="0">
                <a:solidFill>
                  <a:srgbClr val="33CC33"/>
                </a:solidFill>
                <a:latin typeface="Arial" pitchFamily="34" charset="0"/>
              </a:rPr>
              <a:t> </a:t>
            </a:r>
            <a:r>
              <a:rPr lang="it-IT" altLang="it-IT" sz="2400" dirty="0" err="1" smtClean="0">
                <a:solidFill>
                  <a:srgbClr val="33CC33"/>
                </a:solidFill>
                <a:latin typeface="Arial" pitchFamily="34" charset="0"/>
              </a:rPr>
              <a:t>mapping</a:t>
            </a:r>
            <a:r>
              <a:rPr lang="it-IT" altLang="it-IT" sz="2400" dirty="0">
                <a:solidFill>
                  <a:srgbClr val="33CC33"/>
                </a:solidFill>
                <a:latin typeface="Arial" pitchFamily="34" charset="0"/>
              </a:rPr>
              <a:t>, </a:t>
            </a:r>
            <a:r>
              <a:rPr lang="it-IT" altLang="it-IT" sz="2400" dirty="0" err="1">
                <a:solidFill>
                  <a:srgbClr val="33CC33"/>
                </a:solidFill>
                <a:latin typeface="Arial" pitchFamily="34" charset="0"/>
              </a:rPr>
              <a:t>induced</a:t>
            </a:r>
            <a:r>
              <a:rPr lang="it-IT" altLang="it-IT" sz="2400" dirty="0">
                <a:solidFill>
                  <a:srgbClr val="33CC33"/>
                </a:solidFill>
                <a:latin typeface="Arial" pitchFamily="34" charset="0"/>
              </a:rPr>
              <a:t> </a:t>
            </a:r>
            <a:r>
              <a:rPr lang="it-IT" altLang="it-IT" sz="2400" dirty="0" err="1" smtClean="0">
                <a:solidFill>
                  <a:srgbClr val="33CC33"/>
                </a:solidFill>
                <a:latin typeface="Arial" pitchFamily="34" charset="0"/>
              </a:rPr>
              <a:t>geological</a:t>
            </a:r>
            <a:endParaRPr lang="it-IT" altLang="it-IT" sz="2400" dirty="0" smtClean="0">
              <a:solidFill>
                <a:srgbClr val="33CC33"/>
              </a:solidFill>
              <a:latin typeface="Arial" pitchFamily="34" charset="0"/>
            </a:endParaRPr>
          </a:p>
          <a:p>
            <a:pPr eaLnBrk="1" hangingPunct="1">
              <a:spcBef>
                <a:spcPct val="0"/>
              </a:spcBef>
              <a:buFont typeface="Arial" pitchFamily="34" charset="0"/>
              <a:buNone/>
              <a:defRPr/>
            </a:pPr>
            <a:r>
              <a:rPr lang="it-IT" altLang="it-IT" sz="2400" dirty="0" err="1" smtClean="0">
                <a:solidFill>
                  <a:srgbClr val="33CC33"/>
                </a:solidFill>
                <a:latin typeface="Arial" pitchFamily="34" charset="0"/>
              </a:rPr>
              <a:t>effects</a:t>
            </a:r>
            <a:r>
              <a:rPr lang="it-IT" altLang="it-IT" sz="2400" dirty="0" smtClean="0">
                <a:solidFill>
                  <a:srgbClr val="33CC33"/>
                </a:solidFill>
                <a:latin typeface="Arial" pitchFamily="34" charset="0"/>
              </a:rPr>
              <a:t>; </a:t>
            </a:r>
            <a:r>
              <a:rPr lang="it-IT" altLang="it-IT" sz="2400" dirty="0" err="1" smtClean="0">
                <a:solidFill>
                  <a:srgbClr val="33CC33"/>
                </a:solidFill>
                <a:latin typeface="Arial" pitchFamily="34" charset="0"/>
              </a:rPr>
              <a:t>emergency</a:t>
            </a:r>
            <a:r>
              <a:rPr lang="it-IT" altLang="it-IT" sz="2400" dirty="0" smtClean="0">
                <a:solidFill>
                  <a:srgbClr val="33CC33"/>
                </a:solidFill>
                <a:latin typeface="Arial" pitchFamily="34" charset="0"/>
              </a:rPr>
              <a:t> </a:t>
            </a:r>
            <a:r>
              <a:rPr lang="it-IT" altLang="it-IT" sz="2400" dirty="0" err="1" smtClean="0">
                <a:solidFill>
                  <a:srgbClr val="33CC33"/>
                </a:solidFill>
                <a:latin typeface="Arial" pitchFamily="34" charset="0"/>
              </a:rPr>
              <a:t>scientific-technical</a:t>
            </a:r>
            <a:r>
              <a:rPr lang="it-IT" altLang="it-IT" sz="2400" dirty="0" smtClean="0">
                <a:solidFill>
                  <a:srgbClr val="33CC33"/>
                </a:solidFill>
                <a:latin typeface="Arial" pitchFamily="34" charset="0"/>
              </a:rPr>
              <a:t> </a:t>
            </a:r>
            <a:r>
              <a:rPr lang="it-IT" altLang="it-IT" sz="2400" dirty="0" err="1">
                <a:solidFill>
                  <a:srgbClr val="33CC33"/>
                </a:solidFill>
                <a:latin typeface="Arial" pitchFamily="34" charset="0"/>
              </a:rPr>
              <a:t>support</a:t>
            </a:r>
            <a:r>
              <a:rPr lang="it-IT" altLang="it-IT" sz="2400" dirty="0">
                <a:solidFill>
                  <a:srgbClr val="33CC33"/>
                </a:solidFill>
                <a:latin typeface="Arial" pitchFamily="34" charset="0"/>
              </a:rPr>
              <a:t>)</a:t>
            </a:r>
          </a:p>
          <a:p>
            <a:pPr eaLnBrk="1" hangingPunct="1">
              <a:spcBef>
                <a:spcPct val="0"/>
              </a:spcBef>
              <a:buFontTx/>
              <a:buChar char="•"/>
              <a:defRPr/>
            </a:pPr>
            <a:endParaRPr lang="it-IT" altLang="it-IT" sz="2400" dirty="0">
              <a:solidFill>
                <a:srgbClr val="000066"/>
              </a:solidFill>
              <a:latin typeface="Arial" pitchFamily="34" charset="0"/>
            </a:endParaRPr>
          </a:p>
          <a:p>
            <a:pPr eaLnBrk="1" hangingPunct="1">
              <a:spcBef>
                <a:spcPct val="0"/>
              </a:spcBef>
              <a:buFontTx/>
              <a:buChar char="•"/>
              <a:defRPr/>
            </a:pPr>
            <a:r>
              <a:rPr lang="it-IT" altLang="it-IT" sz="2400" b="1" dirty="0" smtClean="0">
                <a:solidFill>
                  <a:srgbClr val="0000FF"/>
                </a:solidFill>
                <a:latin typeface="Arial" pitchFamily="34" charset="0"/>
              </a:rPr>
              <a:t> ENEA</a:t>
            </a:r>
            <a:r>
              <a:rPr lang="it-IT" altLang="it-IT" sz="2400" dirty="0">
                <a:solidFill>
                  <a:srgbClr val="0000FF"/>
                </a:solidFill>
                <a:latin typeface="Arial" pitchFamily="34" charset="0"/>
              </a:rPr>
              <a:t/>
            </a:r>
            <a:br>
              <a:rPr lang="it-IT" altLang="it-IT" sz="2400" dirty="0">
                <a:solidFill>
                  <a:srgbClr val="0000FF"/>
                </a:solidFill>
                <a:latin typeface="Arial" pitchFamily="34" charset="0"/>
              </a:rPr>
            </a:br>
            <a:r>
              <a:rPr lang="it-IT" altLang="it-IT" sz="2400" dirty="0" smtClean="0">
                <a:solidFill>
                  <a:srgbClr val="0000FF"/>
                </a:solidFill>
                <a:latin typeface="Arial" pitchFamily="34" charset="0"/>
              </a:rPr>
              <a:t>(</a:t>
            </a:r>
            <a:r>
              <a:rPr lang="it-IT" altLang="it-IT" sz="2400" dirty="0" err="1" smtClean="0">
                <a:solidFill>
                  <a:srgbClr val="0000FF"/>
                </a:solidFill>
                <a:latin typeface="Arial" pitchFamily="34" charset="0"/>
              </a:rPr>
              <a:t>rubble</a:t>
            </a:r>
            <a:r>
              <a:rPr lang="it-IT" altLang="it-IT" sz="2400" dirty="0" smtClean="0">
                <a:solidFill>
                  <a:srgbClr val="0000FF"/>
                </a:solidFill>
                <a:latin typeface="Arial" pitchFamily="34" charset="0"/>
              </a:rPr>
              <a:t> management; </a:t>
            </a:r>
          </a:p>
          <a:p>
            <a:pPr eaLnBrk="1" hangingPunct="1">
              <a:spcBef>
                <a:spcPct val="0"/>
              </a:spcBef>
              <a:buFont typeface="Arial" pitchFamily="34" charset="0"/>
              <a:buNone/>
              <a:defRPr/>
            </a:pPr>
            <a:r>
              <a:rPr lang="it-IT" altLang="it-IT" sz="2400" dirty="0" err="1" smtClean="0">
                <a:solidFill>
                  <a:srgbClr val="0000FF"/>
                </a:solidFill>
                <a:latin typeface="Arial" pitchFamily="34" charset="0"/>
              </a:rPr>
              <a:t>emergency</a:t>
            </a:r>
            <a:r>
              <a:rPr lang="it-IT" altLang="it-IT" sz="2400" dirty="0" smtClean="0">
                <a:solidFill>
                  <a:srgbClr val="0000FF"/>
                </a:solidFill>
                <a:latin typeface="Arial" pitchFamily="34" charset="0"/>
              </a:rPr>
              <a:t> </a:t>
            </a:r>
            <a:r>
              <a:rPr lang="it-IT" altLang="it-IT" sz="2400" dirty="0" err="1" smtClean="0">
                <a:solidFill>
                  <a:srgbClr val="0000FF"/>
                </a:solidFill>
                <a:latin typeface="Arial" pitchFamily="34" charset="0"/>
              </a:rPr>
              <a:t>scientific-technical</a:t>
            </a:r>
            <a:r>
              <a:rPr lang="it-IT" altLang="it-IT" sz="2400" dirty="0" smtClean="0">
                <a:solidFill>
                  <a:srgbClr val="0000FF"/>
                </a:solidFill>
                <a:latin typeface="Arial" pitchFamily="34" charset="0"/>
              </a:rPr>
              <a:t> </a:t>
            </a:r>
            <a:r>
              <a:rPr lang="it-IT" altLang="it-IT" sz="2400" dirty="0" err="1">
                <a:solidFill>
                  <a:srgbClr val="0000FF"/>
                </a:solidFill>
                <a:latin typeface="Arial" pitchFamily="34" charset="0"/>
              </a:rPr>
              <a:t>support</a:t>
            </a:r>
            <a:r>
              <a:rPr lang="it-IT" altLang="it-IT" sz="2400" dirty="0" smtClean="0">
                <a:solidFill>
                  <a:srgbClr val="0000FF"/>
                </a:solidFill>
                <a:latin typeface="Arial" pitchFamily="34" charset="0"/>
              </a:rPr>
              <a:t>)</a:t>
            </a:r>
          </a:p>
          <a:p>
            <a:pPr eaLnBrk="1" hangingPunct="1">
              <a:spcBef>
                <a:spcPct val="0"/>
              </a:spcBef>
              <a:buFont typeface="Arial" pitchFamily="34" charset="0"/>
              <a:buNone/>
              <a:defRPr/>
            </a:pPr>
            <a:endParaRPr lang="it-IT" altLang="it-IT" sz="2400" dirty="0" smtClean="0">
              <a:solidFill>
                <a:srgbClr val="000066"/>
              </a:solidFill>
              <a:latin typeface="Arial" pitchFamily="34" charset="0"/>
            </a:endParaRPr>
          </a:p>
          <a:p>
            <a:pPr marL="182563" indent="-182563" eaLnBrk="1" hangingPunct="1">
              <a:spcBef>
                <a:spcPct val="0"/>
              </a:spcBef>
              <a:defRPr/>
            </a:pPr>
            <a:r>
              <a:rPr lang="it-IT" altLang="it-IT" sz="2400" b="1" dirty="0" smtClean="0">
                <a:solidFill>
                  <a:srgbClr val="CC00FF"/>
                </a:solidFill>
                <a:latin typeface="Arial" pitchFamily="34" charset="0"/>
              </a:rPr>
              <a:t>ASI</a:t>
            </a:r>
          </a:p>
          <a:p>
            <a:pPr eaLnBrk="1" hangingPunct="1">
              <a:spcBef>
                <a:spcPct val="0"/>
              </a:spcBef>
              <a:buFont typeface="Arial" pitchFamily="34" charset="0"/>
              <a:buNone/>
              <a:defRPr/>
            </a:pPr>
            <a:r>
              <a:rPr lang="it-IT" altLang="it-IT" sz="2400" dirty="0" smtClean="0">
                <a:solidFill>
                  <a:srgbClr val="CC00FF"/>
                </a:solidFill>
                <a:latin typeface="Arial" pitchFamily="34" charset="0"/>
              </a:rPr>
              <a:t>(satellite data provider)</a:t>
            </a:r>
            <a:endParaRPr lang="it-IT" altLang="it-IT" sz="2400" dirty="0">
              <a:solidFill>
                <a:srgbClr val="CC00FF"/>
              </a:solidFill>
              <a:latin typeface="Arial" pitchFamily="34" charset="0"/>
            </a:endParaRPr>
          </a:p>
        </p:txBody>
      </p:sp>
      <p:pic>
        <p:nvPicPr>
          <p:cNvPr id="126981" name="Immagin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07250" y="1236663"/>
            <a:ext cx="1693863"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Immagin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705725" y="2752725"/>
            <a:ext cx="1195388"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Immagin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48525" y="4351338"/>
            <a:ext cx="17081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4" name="Immagine 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207250" y="5737225"/>
            <a:ext cx="1651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4"/>
          <p:cNvSpPr txBox="1">
            <a:spLocks noChangeArrowheads="1"/>
          </p:cNvSpPr>
          <p:nvPr/>
        </p:nvSpPr>
        <p:spPr bwMode="auto">
          <a:xfrm>
            <a:off x="2680296" y="287338"/>
            <a:ext cx="37834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dirty="0" err="1">
                <a:solidFill>
                  <a:srgbClr val="C00000"/>
                </a:solidFill>
                <a:latin typeface="Arial" panose="020B0604020202020204" pitchFamily="34" charset="0"/>
              </a:rPr>
              <a:t>Competence</a:t>
            </a:r>
            <a:r>
              <a:rPr lang="it-IT" altLang="it-IT" sz="2800" b="1" dirty="0">
                <a:solidFill>
                  <a:srgbClr val="C00000"/>
                </a:solidFill>
                <a:latin typeface="Arial" panose="020B0604020202020204" pitchFamily="34" charset="0"/>
              </a:rPr>
              <a:t> </a:t>
            </a:r>
            <a:r>
              <a:rPr lang="it-IT" altLang="it-IT" sz="2800" b="1" dirty="0" smtClean="0">
                <a:solidFill>
                  <a:srgbClr val="C00000"/>
                </a:solidFill>
                <a:latin typeface="Arial" panose="020B0604020202020204" pitchFamily="34" charset="0"/>
              </a:rPr>
              <a:t>Centres</a:t>
            </a:r>
          </a:p>
          <a:p>
            <a:pPr algn="ctr" eaLnBrk="1" hangingPunct="1">
              <a:spcBef>
                <a:spcPct val="0"/>
              </a:spcBef>
              <a:buFontTx/>
              <a:buNone/>
            </a:pPr>
            <a:r>
              <a:rPr lang="it-IT" altLang="it-IT" sz="2800" b="1" dirty="0">
                <a:solidFill>
                  <a:srgbClr val="C00000"/>
                </a:solidFill>
                <a:latin typeface="Arial" panose="020B0604020202020204" pitchFamily="34" charset="0"/>
              </a:rPr>
              <a:t>f</a:t>
            </a:r>
            <a:r>
              <a:rPr lang="it-IT" altLang="it-IT" sz="2800" b="1" dirty="0" smtClean="0">
                <a:solidFill>
                  <a:srgbClr val="C00000"/>
                </a:solidFill>
                <a:latin typeface="Arial" panose="020B0604020202020204" pitchFamily="34" charset="0"/>
              </a:rPr>
              <a:t>or </a:t>
            </a:r>
            <a:r>
              <a:rPr lang="it-IT" altLang="it-IT" sz="2800" b="1" dirty="0" err="1" smtClean="0">
                <a:solidFill>
                  <a:srgbClr val="C00000"/>
                </a:solidFill>
                <a:latin typeface="Arial" panose="020B0604020202020204" pitchFamily="34" charset="0"/>
              </a:rPr>
              <a:t>seismic</a:t>
            </a:r>
            <a:r>
              <a:rPr lang="it-IT" altLang="it-IT" sz="2800" b="1" dirty="0" smtClean="0">
                <a:solidFill>
                  <a:srgbClr val="C00000"/>
                </a:solidFill>
                <a:latin typeface="Arial" panose="020B0604020202020204" pitchFamily="34" charset="0"/>
              </a:rPr>
              <a:t> </a:t>
            </a:r>
            <a:r>
              <a:rPr lang="it-IT" altLang="it-IT" sz="2800" b="1" dirty="0" err="1" smtClean="0">
                <a:solidFill>
                  <a:srgbClr val="C00000"/>
                </a:solidFill>
                <a:latin typeface="Arial" panose="020B0604020202020204" pitchFamily="34" charset="0"/>
              </a:rPr>
              <a:t>risk</a:t>
            </a:r>
            <a:r>
              <a:rPr lang="it-IT" altLang="it-IT" sz="2800" b="1" dirty="0" smtClean="0">
                <a:solidFill>
                  <a:srgbClr val="C00000"/>
                </a:solidFill>
                <a:latin typeface="Arial" panose="020B0604020202020204" pitchFamily="34" charset="0"/>
              </a:rPr>
              <a:t> - 2</a:t>
            </a:r>
            <a:endParaRPr lang="it-IT" altLang="it-IT" sz="28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398638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95288" y="1346200"/>
            <a:ext cx="83772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it-IT" sz="2400" dirty="0">
                <a:solidFill>
                  <a:schemeClr val="accent1">
                    <a:lumMod val="50000"/>
                  </a:schemeClr>
                </a:solidFill>
                <a:latin typeface="Arial" pitchFamily="34" charset="0"/>
              </a:rPr>
              <a:t>Through the </a:t>
            </a:r>
            <a:r>
              <a:rPr lang="en-US" altLang="it-IT" sz="2400" dirty="0" smtClean="0">
                <a:solidFill>
                  <a:schemeClr val="accent1">
                    <a:lumMod val="50000"/>
                  </a:schemeClr>
                </a:solidFill>
                <a:latin typeface="Arial" pitchFamily="34" charset="0"/>
              </a:rPr>
              <a:t>Competence </a:t>
            </a:r>
            <a:r>
              <a:rPr lang="en-US" altLang="it-IT" sz="2400" dirty="0" err="1" smtClean="0">
                <a:solidFill>
                  <a:schemeClr val="accent1">
                    <a:lumMod val="50000"/>
                  </a:schemeClr>
                </a:solidFill>
                <a:latin typeface="Arial" pitchFamily="34" charset="0"/>
              </a:rPr>
              <a:t>Centres</a:t>
            </a:r>
            <a:r>
              <a:rPr lang="en-US" altLang="it-IT" sz="2400" dirty="0" smtClean="0">
                <a:solidFill>
                  <a:schemeClr val="accent1">
                    <a:lumMod val="50000"/>
                  </a:schemeClr>
                </a:solidFill>
                <a:latin typeface="Arial" pitchFamily="34" charset="0"/>
              </a:rPr>
              <a:t>, </a:t>
            </a:r>
            <a:r>
              <a:rPr lang="en-US" altLang="it-IT" sz="2400" dirty="0">
                <a:solidFill>
                  <a:schemeClr val="accent1">
                    <a:lumMod val="50000"/>
                  </a:schemeClr>
                </a:solidFill>
                <a:latin typeface="Arial" pitchFamily="34" charset="0"/>
              </a:rPr>
              <a:t>the Italian Department of Civil Protection </a:t>
            </a:r>
            <a:r>
              <a:rPr lang="en-US" altLang="it-IT" sz="2400" dirty="0" smtClean="0">
                <a:solidFill>
                  <a:schemeClr val="accent1">
                    <a:lumMod val="50000"/>
                  </a:schemeClr>
                </a:solidFill>
                <a:latin typeface="Arial" pitchFamily="34" charset="0"/>
              </a:rPr>
              <a:t>funds studies and research projects finalized to civil protection needs.</a:t>
            </a:r>
          </a:p>
          <a:p>
            <a:pPr eaLnBrk="1" hangingPunct="1">
              <a:spcBef>
                <a:spcPct val="0"/>
              </a:spcBef>
              <a:buFontTx/>
              <a:buNone/>
            </a:pPr>
            <a:endParaRPr lang="en-US" altLang="it-IT" sz="2400" dirty="0">
              <a:solidFill>
                <a:schemeClr val="accent1">
                  <a:lumMod val="50000"/>
                </a:schemeClr>
              </a:solidFill>
              <a:latin typeface="Arial" pitchFamily="34" charset="0"/>
            </a:endParaRPr>
          </a:p>
          <a:p>
            <a:pPr eaLnBrk="1" hangingPunct="1">
              <a:spcBef>
                <a:spcPct val="0"/>
              </a:spcBef>
              <a:buFontTx/>
              <a:buNone/>
            </a:pPr>
            <a:r>
              <a:rPr lang="en-US" altLang="it-IT" sz="2400" dirty="0" smtClean="0">
                <a:solidFill>
                  <a:srgbClr val="0070C0"/>
                </a:solidFill>
                <a:latin typeface="Arial" pitchFamily="34" charset="0"/>
              </a:rPr>
              <a:t>In this context, </a:t>
            </a:r>
            <a:r>
              <a:rPr lang="en-US" altLang="it-IT" sz="2400" b="1" dirty="0" smtClean="0">
                <a:solidFill>
                  <a:srgbClr val="0070C0"/>
                </a:solidFill>
                <a:latin typeface="Arial" pitchFamily="34" charset="0"/>
              </a:rPr>
              <a:t>DPC has been promoting the collaboration with GEM</a:t>
            </a:r>
            <a:r>
              <a:rPr lang="en-US" altLang="it-IT" sz="2400" dirty="0" smtClean="0">
                <a:solidFill>
                  <a:srgbClr val="0070C0"/>
                </a:solidFill>
                <a:latin typeface="Arial" pitchFamily="34" charset="0"/>
              </a:rPr>
              <a:t>, including the use of </a:t>
            </a:r>
            <a:r>
              <a:rPr lang="en-US" altLang="it-IT" sz="2400" dirty="0" err="1" smtClean="0">
                <a:solidFill>
                  <a:srgbClr val="0070C0"/>
                </a:solidFill>
                <a:latin typeface="Arial" pitchFamily="34" charset="0"/>
              </a:rPr>
              <a:t>OpenQuake</a:t>
            </a:r>
            <a:r>
              <a:rPr lang="en-US" altLang="it-IT" sz="2400" dirty="0" smtClean="0">
                <a:solidFill>
                  <a:srgbClr val="0070C0"/>
                </a:solidFill>
                <a:latin typeface="Arial" pitchFamily="34" charset="0"/>
              </a:rPr>
              <a:t>.</a:t>
            </a:r>
          </a:p>
          <a:p>
            <a:pPr eaLnBrk="1" hangingPunct="1">
              <a:spcBef>
                <a:spcPct val="0"/>
              </a:spcBef>
              <a:buFontTx/>
              <a:buNone/>
            </a:pPr>
            <a:endParaRPr lang="en-US" altLang="it-IT" sz="2400" dirty="0">
              <a:solidFill>
                <a:schemeClr val="accent1">
                  <a:lumMod val="50000"/>
                </a:schemeClr>
              </a:solidFill>
              <a:latin typeface="Arial" pitchFamily="34" charset="0"/>
            </a:endParaRPr>
          </a:p>
          <a:p>
            <a:pPr eaLnBrk="1" hangingPunct="1">
              <a:spcBef>
                <a:spcPct val="0"/>
              </a:spcBef>
              <a:buFontTx/>
              <a:buNone/>
            </a:pPr>
            <a:r>
              <a:rPr lang="en-US" altLang="it-IT" sz="2400" dirty="0" smtClean="0">
                <a:solidFill>
                  <a:srgbClr val="FF0000"/>
                </a:solidFill>
                <a:latin typeface="Arial" pitchFamily="34" charset="0"/>
              </a:rPr>
              <a:t>Two main examples are briefly shown in the following slides.</a:t>
            </a:r>
          </a:p>
        </p:txBody>
      </p:sp>
      <p:sp>
        <p:nvSpPr>
          <p:cNvPr id="71683" name="Text Box 4"/>
          <p:cNvSpPr txBox="1">
            <a:spLocks noChangeArrowheads="1"/>
          </p:cNvSpPr>
          <p:nvPr/>
        </p:nvSpPr>
        <p:spPr bwMode="auto">
          <a:xfrm>
            <a:off x="2436813" y="384845"/>
            <a:ext cx="4222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it-IT" altLang="it-IT" sz="2800" b="1" dirty="0">
                <a:solidFill>
                  <a:srgbClr val="C00000"/>
                </a:solidFill>
                <a:latin typeface="Arial" pitchFamily="34" charset="0"/>
              </a:rPr>
              <a:t>Centres of </a:t>
            </a:r>
            <a:r>
              <a:rPr lang="it-IT" altLang="it-IT" sz="2800" b="1" dirty="0" err="1">
                <a:solidFill>
                  <a:srgbClr val="C00000"/>
                </a:solidFill>
                <a:latin typeface="Arial" pitchFamily="34" charset="0"/>
              </a:rPr>
              <a:t>Competence</a:t>
            </a:r>
            <a:endParaRPr lang="it-IT" altLang="it-IT" sz="2800" b="1" dirty="0">
              <a:solidFill>
                <a:srgbClr val="C00000"/>
              </a:solidFill>
              <a:latin typeface="Arial" pitchFamily="34" charset="0"/>
            </a:endParaRPr>
          </a:p>
        </p:txBody>
      </p:sp>
      <p:pic>
        <p:nvPicPr>
          <p:cNvPr id="4" name="Picture 7" descr="INGV"/>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7459" y="4825388"/>
            <a:ext cx="1557338" cy="155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CENTRE"/>
          <p:cNvPicPr>
            <a:picLocks noChangeAspect="1" noChangeArrowheads="1"/>
          </p:cNvPicPr>
          <p:nvPr/>
        </p:nvPicPr>
        <p:blipFill rotWithShape="1">
          <a:blip r:embed="rId4">
            <a:extLst>
              <a:ext uri="{28A0092B-C50C-407E-A947-70E740481C1C}">
                <a14:useLocalDpi xmlns:a14="http://schemas.microsoft.com/office/drawing/2010/main" val="0"/>
              </a:ext>
            </a:extLst>
          </a:blip>
          <a:srcRect r="77037" b="17000"/>
          <a:stretch/>
        </p:blipFill>
        <p:spPr bwMode="auto">
          <a:xfrm>
            <a:off x="2093259" y="4825388"/>
            <a:ext cx="1855356" cy="16558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p>
            <a:pPr>
              <a:defRPr/>
            </a:pPr>
            <a:fld id="{26D34A50-403A-439E-8021-E0C851E0F1AF}" type="slidenum">
              <a:rPr lang="it-IT" smtClean="0"/>
              <a:pPr>
                <a:defRPr/>
              </a:pPr>
              <a:t>7</a:t>
            </a:fld>
            <a:endParaRPr lang="it-IT" dirty="0"/>
          </a:p>
        </p:txBody>
      </p:sp>
      <p:sp>
        <p:nvSpPr>
          <p:cNvPr id="6" name="Text Box 4"/>
          <p:cNvSpPr txBox="1">
            <a:spLocks noChangeArrowheads="1"/>
          </p:cNvSpPr>
          <p:nvPr/>
        </p:nvSpPr>
        <p:spPr bwMode="auto">
          <a:xfrm>
            <a:off x="107504" y="1094509"/>
            <a:ext cx="9036496"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ts val="600"/>
              </a:spcBef>
              <a:buFontTx/>
              <a:buNone/>
            </a:pPr>
            <a:endParaRPr lang="en-US" altLang="it-IT" sz="2400" dirty="0" smtClean="0">
              <a:solidFill>
                <a:srgbClr val="4F81BD">
                  <a:lumMod val="50000"/>
                </a:srgbClr>
              </a:solidFill>
              <a:latin typeface="Arial" pitchFamily="34" charset="0"/>
            </a:endParaRPr>
          </a:p>
          <a:p>
            <a:pPr eaLnBrk="1" hangingPunct="1">
              <a:spcBef>
                <a:spcPts val="600"/>
              </a:spcBef>
              <a:buFontTx/>
              <a:buNone/>
            </a:pPr>
            <a:endParaRPr lang="en-US" altLang="it-IT" sz="2400" dirty="0">
              <a:solidFill>
                <a:srgbClr val="4F81BD">
                  <a:lumMod val="50000"/>
                </a:srgbClr>
              </a:solidFill>
              <a:latin typeface="Arial" pitchFamily="34" charset="0"/>
            </a:endParaRPr>
          </a:p>
        </p:txBody>
      </p:sp>
      <p:sp>
        <p:nvSpPr>
          <p:cNvPr id="3" name="CasellaDiTesto 2"/>
          <p:cNvSpPr txBox="1"/>
          <p:nvPr/>
        </p:nvSpPr>
        <p:spPr>
          <a:xfrm>
            <a:off x="107504" y="1758454"/>
            <a:ext cx="9036496" cy="3293209"/>
          </a:xfrm>
          <a:prstGeom prst="rect">
            <a:avLst/>
          </a:prstGeom>
          <a:noFill/>
        </p:spPr>
        <p:txBody>
          <a:bodyPr wrap="square" rtlCol="0">
            <a:spAutoFit/>
          </a:bodyPr>
          <a:lstStyle/>
          <a:p>
            <a:pPr>
              <a:spcBef>
                <a:spcPts val="1200"/>
              </a:spcBef>
            </a:pPr>
            <a:r>
              <a:rPr lang="en-GB" sz="2400" dirty="0" smtClean="0">
                <a:solidFill>
                  <a:srgbClr val="1F497D"/>
                </a:solidFill>
              </a:rPr>
              <a:t>EUCENTRE (European Centre for Training and Research on Earthquake Engineering) supports DPC in:</a:t>
            </a:r>
          </a:p>
          <a:p>
            <a:pPr marL="342900" indent="-342900">
              <a:spcBef>
                <a:spcPts val="1200"/>
              </a:spcBef>
              <a:buFont typeface="Arial" panose="020B0604020202020204" pitchFamily="34" charset="0"/>
              <a:buChar char="•"/>
            </a:pPr>
            <a:r>
              <a:rPr lang="en-GB" sz="2400" b="1" dirty="0" smtClean="0">
                <a:solidFill>
                  <a:srgbClr val="1F497D"/>
                </a:solidFill>
              </a:rPr>
              <a:t>Training and divulgation</a:t>
            </a:r>
          </a:p>
          <a:p>
            <a:pPr marL="342900" indent="-342900">
              <a:spcBef>
                <a:spcPts val="1200"/>
              </a:spcBef>
              <a:buFont typeface="Arial" panose="020B0604020202020204" pitchFamily="34" charset="0"/>
              <a:buChar char="•"/>
            </a:pPr>
            <a:r>
              <a:rPr lang="en-GB" sz="2400" b="1" dirty="0" smtClean="0">
                <a:solidFill>
                  <a:srgbClr val="1F497D"/>
                </a:solidFill>
              </a:rPr>
              <a:t>Experimental Laboratory</a:t>
            </a:r>
          </a:p>
          <a:p>
            <a:pPr marL="342900" indent="-342900">
              <a:spcBef>
                <a:spcPts val="1200"/>
              </a:spcBef>
              <a:buFont typeface="Arial" panose="020B0604020202020204" pitchFamily="34" charset="0"/>
              <a:buChar char="•"/>
            </a:pPr>
            <a:r>
              <a:rPr lang="en-GB" sz="2400" b="1" dirty="0" smtClean="0">
                <a:solidFill>
                  <a:srgbClr val="1F497D"/>
                </a:solidFill>
              </a:rPr>
              <a:t>Implementation/Management of a seismic risk platform</a:t>
            </a:r>
          </a:p>
          <a:p>
            <a:pPr marL="342900" indent="-342900">
              <a:spcBef>
                <a:spcPts val="1200"/>
              </a:spcBef>
              <a:buFont typeface="Arial" panose="020B0604020202020204" pitchFamily="34" charset="0"/>
              <a:buChar char="•"/>
            </a:pPr>
            <a:r>
              <a:rPr lang="en-GB" sz="2400" dirty="0" smtClean="0">
                <a:solidFill>
                  <a:srgbClr val="1F497D"/>
                </a:solidFill>
              </a:rPr>
              <a:t>Planning, preparing and managing </a:t>
            </a:r>
            <a:r>
              <a:rPr lang="en-GB" sz="2400" b="1" dirty="0" smtClean="0">
                <a:solidFill>
                  <a:srgbClr val="1F497D"/>
                </a:solidFill>
              </a:rPr>
              <a:t>technical-scientific activities in emergency</a:t>
            </a:r>
          </a:p>
        </p:txBody>
      </p:sp>
      <p:sp>
        <p:nvSpPr>
          <p:cNvPr id="7" name="Text Box 4"/>
          <p:cNvSpPr txBox="1">
            <a:spLocks noChangeArrowheads="1"/>
          </p:cNvSpPr>
          <p:nvPr/>
        </p:nvSpPr>
        <p:spPr bwMode="auto">
          <a:xfrm>
            <a:off x="2836044" y="314653"/>
            <a:ext cx="34719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it-IT" altLang="it-IT" sz="2800" b="1" dirty="0" smtClean="0">
                <a:solidFill>
                  <a:srgbClr val="C00000"/>
                </a:solidFill>
                <a:latin typeface="Arial" pitchFamily="34" charset="0"/>
              </a:rPr>
              <a:t>DPC-EUCENTRE</a:t>
            </a:r>
          </a:p>
          <a:p>
            <a:pPr algn="ctr" eaLnBrk="1" hangingPunct="1">
              <a:spcBef>
                <a:spcPct val="0"/>
              </a:spcBef>
              <a:buFontTx/>
              <a:buNone/>
            </a:pPr>
            <a:r>
              <a:rPr lang="it-IT" altLang="it-IT" sz="2800" b="1" dirty="0" smtClean="0">
                <a:solidFill>
                  <a:srgbClr val="C00000"/>
                </a:solidFill>
                <a:latin typeface="Arial" pitchFamily="34" charset="0"/>
              </a:rPr>
              <a:t>2017-19 Agreement</a:t>
            </a:r>
            <a:endParaRPr lang="it-IT" altLang="it-IT" sz="2800" b="1" dirty="0">
              <a:solidFill>
                <a:srgbClr val="C00000"/>
              </a:solidFill>
              <a:latin typeface="Arial" pitchFamily="34" charset="0"/>
            </a:endParaRPr>
          </a:p>
        </p:txBody>
      </p:sp>
      <p:sp>
        <p:nvSpPr>
          <p:cNvPr id="8" name="Ovale 7"/>
          <p:cNvSpPr/>
          <p:nvPr/>
        </p:nvSpPr>
        <p:spPr>
          <a:xfrm>
            <a:off x="40341" y="3536578"/>
            <a:ext cx="9036496" cy="71704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prstClr val="white"/>
              </a:solidFill>
            </a:endParaRPr>
          </a:p>
        </p:txBody>
      </p:sp>
      <p:sp>
        <p:nvSpPr>
          <p:cNvPr id="9" name="CasellaDiTesto 8"/>
          <p:cNvSpPr txBox="1"/>
          <p:nvPr/>
        </p:nvSpPr>
        <p:spPr>
          <a:xfrm>
            <a:off x="120951" y="5254212"/>
            <a:ext cx="8910736" cy="1200329"/>
          </a:xfrm>
          <a:prstGeom prst="rect">
            <a:avLst/>
          </a:prstGeom>
          <a:noFill/>
        </p:spPr>
        <p:txBody>
          <a:bodyPr wrap="square" rtlCol="0">
            <a:spAutoFit/>
          </a:bodyPr>
          <a:lstStyle/>
          <a:p>
            <a:r>
              <a:rPr lang="en-US" sz="2400" b="1" dirty="0">
                <a:solidFill>
                  <a:srgbClr val="0070C0"/>
                </a:solidFill>
              </a:rPr>
              <a:t>Of particular interest </a:t>
            </a:r>
            <a:r>
              <a:rPr lang="en-US" sz="2400" b="1" dirty="0" smtClean="0">
                <a:solidFill>
                  <a:srgbClr val="0070C0"/>
                </a:solidFill>
              </a:rPr>
              <a:t>are the </a:t>
            </a:r>
            <a:r>
              <a:rPr lang="en-US" sz="2400" b="1" dirty="0" smtClean="0">
                <a:solidFill>
                  <a:srgbClr val="FF0000"/>
                </a:solidFill>
              </a:rPr>
              <a:t>data banks within the seismic risk platform</a:t>
            </a:r>
            <a:r>
              <a:rPr lang="en-US" sz="2400" b="1" dirty="0" smtClean="0">
                <a:solidFill>
                  <a:srgbClr val="0070C0"/>
                </a:solidFill>
              </a:rPr>
              <a:t>, </a:t>
            </a:r>
            <a:r>
              <a:rPr lang="en-US" sz="2400" b="1" dirty="0">
                <a:solidFill>
                  <a:srgbClr val="0070C0"/>
                </a:solidFill>
              </a:rPr>
              <a:t>due to the implemented capability of making risk and scenario evaluations</a:t>
            </a:r>
            <a:r>
              <a:rPr lang="en-US" sz="2400" b="1" dirty="0" smtClean="0">
                <a:solidFill>
                  <a:srgbClr val="0070C0"/>
                </a:solidFill>
              </a:rPr>
              <a:t>.</a:t>
            </a:r>
            <a:endParaRPr lang="it-IT" sz="2400" b="1" dirty="0">
              <a:solidFill>
                <a:srgbClr val="0070C0"/>
              </a:solidFill>
            </a:endParaRPr>
          </a:p>
        </p:txBody>
      </p:sp>
      <p:pic>
        <p:nvPicPr>
          <p:cNvPr id="10" name="Picture 2" descr="EUCENTRE"/>
          <p:cNvPicPr>
            <a:picLocks noChangeAspect="1" noChangeArrowheads="1"/>
          </p:cNvPicPr>
          <p:nvPr/>
        </p:nvPicPr>
        <p:blipFill rotWithShape="1">
          <a:blip r:embed="rId2">
            <a:extLst>
              <a:ext uri="{28A0092B-C50C-407E-A947-70E740481C1C}">
                <a14:useLocalDpi xmlns:a14="http://schemas.microsoft.com/office/drawing/2010/main" val="0"/>
              </a:ext>
            </a:extLst>
          </a:blip>
          <a:srcRect r="77037" b="17000"/>
          <a:stretch/>
        </p:blipFill>
        <p:spPr bwMode="auto">
          <a:xfrm>
            <a:off x="7572374" y="92916"/>
            <a:ext cx="1557337" cy="1389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4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91804"/>
            <a:ext cx="4900613"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ttangolo arrotondato 5"/>
          <p:cNvSpPr>
            <a:spLocks noChangeArrowheads="1"/>
          </p:cNvSpPr>
          <p:nvPr/>
        </p:nvSpPr>
        <p:spPr bwMode="auto">
          <a:xfrm>
            <a:off x="-28105" y="1144985"/>
            <a:ext cx="4824149" cy="11318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it-IT" sz="2400" b="1" dirty="0" err="1" smtClean="0">
                <a:solidFill>
                  <a:srgbClr val="C00000"/>
                </a:solidFill>
                <a:latin typeface="Avenir Next Condensed Demi Bold"/>
                <a:ea typeface="Avenir Next Condensed Demi Bold"/>
                <a:cs typeface="Avenir Next Condensed Demi Bold"/>
              </a:rPr>
              <a:t>WebGIS</a:t>
            </a:r>
            <a:r>
              <a:rPr lang="en-US" altLang="it-IT" sz="2400" b="1" dirty="0" smtClean="0">
                <a:solidFill>
                  <a:srgbClr val="C00000"/>
                </a:solidFill>
                <a:latin typeface="Avenir Next Condensed Demi Bold"/>
                <a:ea typeface="Avenir Next Condensed Demi Bold"/>
                <a:cs typeface="Avenir Next Condensed Demi Bold"/>
              </a:rPr>
              <a:t> for the computation</a:t>
            </a:r>
          </a:p>
          <a:p>
            <a:pPr eaLnBrk="0" hangingPunct="0"/>
            <a:r>
              <a:rPr lang="en-US" altLang="it-IT" sz="2400" b="1" dirty="0" smtClean="0">
                <a:solidFill>
                  <a:srgbClr val="C00000"/>
                </a:solidFill>
                <a:latin typeface="Avenir Next Condensed Demi Bold"/>
                <a:ea typeface="Avenir Next Condensed Demi Bold"/>
                <a:cs typeface="Avenir Next Condensed Demi Bold"/>
              </a:rPr>
              <a:t>of seismic risk maps and real time damage scenarios</a:t>
            </a:r>
            <a:endParaRPr lang="it-IT" altLang="it-IT" sz="2400" b="1" dirty="0" smtClean="0">
              <a:solidFill>
                <a:srgbClr val="C00000"/>
              </a:solidFill>
              <a:latin typeface="Avenir Next Condensed Demi Bold"/>
              <a:ea typeface="Avenir Next Condensed Demi Bold"/>
              <a:cs typeface="Avenir Next Condensed Demi Bold"/>
            </a:endParaRPr>
          </a:p>
        </p:txBody>
      </p:sp>
      <p:pic>
        <p:nvPicPr>
          <p:cNvPr id="2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255"/>
          <a:stretch/>
        </p:blipFill>
        <p:spPr bwMode="auto">
          <a:xfrm>
            <a:off x="4572000" y="255494"/>
            <a:ext cx="2524891" cy="34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IMG_19032013_14540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344"/>
          <a:stretch/>
        </p:blipFill>
        <p:spPr bwMode="auto">
          <a:xfrm>
            <a:off x="4407402" y="3509681"/>
            <a:ext cx="2646413" cy="326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magine 7"/>
          <p:cNvPicPr>
            <a:picLocks noChangeAspect="1"/>
          </p:cNvPicPr>
          <p:nvPr/>
        </p:nvPicPr>
        <p:blipFill rotWithShape="1">
          <a:blip r:embed="rId5" cstate="email">
            <a:extLst>
              <a:ext uri="{28A0092B-C50C-407E-A947-70E740481C1C}">
                <a14:useLocalDpi xmlns:a14="http://schemas.microsoft.com/office/drawing/2010/main"/>
              </a:ext>
            </a:extLst>
          </a:blip>
          <a:srcRect t="8222" b="-1"/>
          <a:stretch/>
        </p:blipFill>
        <p:spPr bwMode="auto">
          <a:xfrm>
            <a:off x="7026088" y="53788"/>
            <a:ext cx="2171700" cy="334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uppo 26"/>
          <p:cNvGrpSpPr>
            <a:grpSpLocks/>
          </p:cNvGrpSpPr>
          <p:nvPr/>
        </p:nvGrpSpPr>
        <p:grpSpPr bwMode="auto">
          <a:xfrm>
            <a:off x="2987824" y="5799138"/>
            <a:ext cx="2632075" cy="1058862"/>
            <a:chOff x="2479926" y="5739213"/>
            <a:chExt cx="2631987" cy="1058879"/>
          </a:xfrm>
        </p:grpSpPr>
        <p:sp>
          <p:nvSpPr>
            <p:cNvPr id="36" name="Figura a mano libera 35"/>
            <p:cNvSpPr/>
            <p:nvPr/>
          </p:nvSpPr>
          <p:spPr>
            <a:xfrm>
              <a:off x="2479926" y="5739213"/>
              <a:ext cx="2631987" cy="971528"/>
            </a:xfrm>
            <a:custGeom>
              <a:avLst/>
              <a:gdLst>
                <a:gd name="connsiteX0" fmla="*/ 0 w 8704379"/>
                <a:gd name="connsiteY0" fmla="*/ 113456 h 680721"/>
                <a:gd name="connsiteX1" fmla="*/ 33231 w 8704379"/>
                <a:gd name="connsiteY1" fmla="*/ 33231 h 680721"/>
                <a:gd name="connsiteX2" fmla="*/ 113457 w 8704379"/>
                <a:gd name="connsiteY2" fmla="*/ 1 h 680721"/>
                <a:gd name="connsiteX3" fmla="*/ 8590923 w 8704379"/>
                <a:gd name="connsiteY3" fmla="*/ 0 h 680721"/>
                <a:gd name="connsiteX4" fmla="*/ 8671148 w 8704379"/>
                <a:gd name="connsiteY4" fmla="*/ 33231 h 680721"/>
                <a:gd name="connsiteX5" fmla="*/ 8704378 w 8704379"/>
                <a:gd name="connsiteY5" fmla="*/ 113457 h 680721"/>
                <a:gd name="connsiteX6" fmla="*/ 8704379 w 8704379"/>
                <a:gd name="connsiteY6" fmla="*/ 567265 h 680721"/>
                <a:gd name="connsiteX7" fmla="*/ 8671148 w 8704379"/>
                <a:gd name="connsiteY7" fmla="*/ 647491 h 680721"/>
                <a:gd name="connsiteX8" fmla="*/ 8590922 w 8704379"/>
                <a:gd name="connsiteY8" fmla="*/ 680721 h 680721"/>
                <a:gd name="connsiteX9" fmla="*/ 113456 w 8704379"/>
                <a:gd name="connsiteY9" fmla="*/ 680721 h 680721"/>
                <a:gd name="connsiteX10" fmla="*/ 33230 w 8704379"/>
                <a:gd name="connsiteY10" fmla="*/ 647490 h 680721"/>
                <a:gd name="connsiteX11" fmla="*/ 0 w 8704379"/>
                <a:gd name="connsiteY11" fmla="*/ 567264 h 680721"/>
                <a:gd name="connsiteX12" fmla="*/ 0 w 8704379"/>
                <a:gd name="connsiteY12" fmla="*/ 113456 h 68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4379" h="680721">
                  <a:moveTo>
                    <a:pt x="0" y="113456"/>
                  </a:moveTo>
                  <a:cubicBezTo>
                    <a:pt x="0" y="83366"/>
                    <a:pt x="11953" y="54508"/>
                    <a:pt x="33231" y="33231"/>
                  </a:cubicBezTo>
                  <a:cubicBezTo>
                    <a:pt x="54508" y="11954"/>
                    <a:pt x="83366" y="1"/>
                    <a:pt x="113457" y="1"/>
                  </a:cubicBezTo>
                  <a:lnTo>
                    <a:pt x="8590923" y="0"/>
                  </a:lnTo>
                  <a:cubicBezTo>
                    <a:pt x="8621013" y="0"/>
                    <a:pt x="8649871" y="11953"/>
                    <a:pt x="8671148" y="33231"/>
                  </a:cubicBezTo>
                  <a:cubicBezTo>
                    <a:pt x="8692425" y="54508"/>
                    <a:pt x="8704378" y="83366"/>
                    <a:pt x="8704378" y="113457"/>
                  </a:cubicBezTo>
                  <a:cubicBezTo>
                    <a:pt x="8704378" y="264726"/>
                    <a:pt x="8704379" y="415996"/>
                    <a:pt x="8704379" y="567265"/>
                  </a:cubicBezTo>
                  <a:cubicBezTo>
                    <a:pt x="8704379" y="597355"/>
                    <a:pt x="8692426" y="626213"/>
                    <a:pt x="8671148" y="647491"/>
                  </a:cubicBezTo>
                  <a:cubicBezTo>
                    <a:pt x="8649871" y="668768"/>
                    <a:pt x="8621013" y="680721"/>
                    <a:pt x="8590922" y="680721"/>
                  </a:cubicBezTo>
                  <a:lnTo>
                    <a:pt x="113456" y="680721"/>
                  </a:lnTo>
                  <a:cubicBezTo>
                    <a:pt x="83366" y="680721"/>
                    <a:pt x="54508" y="668768"/>
                    <a:pt x="33230" y="647490"/>
                  </a:cubicBezTo>
                  <a:cubicBezTo>
                    <a:pt x="11953" y="626213"/>
                    <a:pt x="0" y="597355"/>
                    <a:pt x="0" y="567264"/>
                  </a:cubicBezTo>
                  <a:lnTo>
                    <a:pt x="0" y="113456"/>
                  </a:lnTo>
                  <a:close/>
                </a:path>
              </a:pathLst>
            </a:custGeom>
            <a:solidFill>
              <a:srgbClr val="000000">
                <a:lumMod val="20000"/>
                <a:lumOff val="8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lIns="109430" tIns="109430" rIns="109430" bIns="109430" spcCol="1270" anchor="ctr"/>
            <a:lstStyle/>
            <a:p>
              <a:pPr defTabSz="889000" eaLnBrk="0" hangingPunct="0">
                <a:lnSpc>
                  <a:spcPct val="120000"/>
                </a:lnSpc>
                <a:spcAft>
                  <a:spcPts val="0"/>
                </a:spcAft>
                <a:defRPr/>
              </a:pPr>
              <a:r>
                <a:rPr lang="en-US" b="1" kern="0" dirty="0" smtClean="0">
                  <a:solidFill>
                    <a:srgbClr val="235F6F"/>
                  </a:solidFill>
                  <a:latin typeface="Arial"/>
                  <a:cs typeface="Arial"/>
                </a:rPr>
                <a:t>Roadway </a:t>
              </a:r>
              <a:r>
                <a:rPr lang="en-US" b="1" kern="0" dirty="0">
                  <a:solidFill>
                    <a:srgbClr val="235F6F"/>
                  </a:solidFill>
                  <a:latin typeface="Arial"/>
                  <a:cs typeface="Arial"/>
                </a:rPr>
                <a:t>network (17.000 bridges</a:t>
              </a:r>
            </a:p>
            <a:p>
              <a:pPr defTabSz="889000" eaLnBrk="0" hangingPunct="0">
                <a:lnSpc>
                  <a:spcPct val="120000"/>
                </a:lnSpc>
                <a:spcAft>
                  <a:spcPts val="0"/>
                </a:spcAft>
                <a:defRPr/>
              </a:pPr>
              <a:r>
                <a:rPr lang="en-US" b="1" kern="0" dirty="0">
                  <a:solidFill>
                    <a:srgbClr val="235F6F"/>
                  </a:solidFill>
                  <a:latin typeface="Arial"/>
                  <a:cs typeface="Arial"/>
                </a:rPr>
                <a:t>38 airports)</a:t>
              </a:r>
            </a:p>
          </p:txBody>
        </p:sp>
        <p:pic>
          <p:nvPicPr>
            <p:cNvPr id="3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88087" y="6100222"/>
              <a:ext cx="702564" cy="69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Gruppo 1"/>
          <p:cNvGrpSpPr>
            <a:grpSpLocks/>
          </p:cNvGrpSpPr>
          <p:nvPr/>
        </p:nvGrpSpPr>
        <p:grpSpPr bwMode="auto">
          <a:xfrm>
            <a:off x="6781800" y="133350"/>
            <a:ext cx="2209800" cy="806450"/>
            <a:chOff x="3180986" y="5562794"/>
            <a:chExt cx="2210170" cy="806020"/>
          </a:xfrm>
        </p:grpSpPr>
        <p:sp>
          <p:nvSpPr>
            <p:cNvPr id="39" name="Figura a mano libera 38"/>
            <p:cNvSpPr/>
            <p:nvPr/>
          </p:nvSpPr>
          <p:spPr>
            <a:xfrm>
              <a:off x="3180986" y="5562794"/>
              <a:ext cx="2210170" cy="511905"/>
            </a:xfrm>
            <a:custGeom>
              <a:avLst/>
              <a:gdLst>
                <a:gd name="connsiteX0" fmla="*/ 0 w 8704379"/>
                <a:gd name="connsiteY0" fmla="*/ 113456 h 680721"/>
                <a:gd name="connsiteX1" fmla="*/ 33231 w 8704379"/>
                <a:gd name="connsiteY1" fmla="*/ 33231 h 680721"/>
                <a:gd name="connsiteX2" fmla="*/ 113457 w 8704379"/>
                <a:gd name="connsiteY2" fmla="*/ 1 h 680721"/>
                <a:gd name="connsiteX3" fmla="*/ 8590923 w 8704379"/>
                <a:gd name="connsiteY3" fmla="*/ 0 h 680721"/>
                <a:gd name="connsiteX4" fmla="*/ 8671148 w 8704379"/>
                <a:gd name="connsiteY4" fmla="*/ 33231 h 680721"/>
                <a:gd name="connsiteX5" fmla="*/ 8704378 w 8704379"/>
                <a:gd name="connsiteY5" fmla="*/ 113457 h 680721"/>
                <a:gd name="connsiteX6" fmla="*/ 8704379 w 8704379"/>
                <a:gd name="connsiteY6" fmla="*/ 567265 h 680721"/>
                <a:gd name="connsiteX7" fmla="*/ 8671148 w 8704379"/>
                <a:gd name="connsiteY7" fmla="*/ 647491 h 680721"/>
                <a:gd name="connsiteX8" fmla="*/ 8590922 w 8704379"/>
                <a:gd name="connsiteY8" fmla="*/ 680721 h 680721"/>
                <a:gd name="connsiteX9" fmla="*/ 113456 w 8704379"/>
                <a:gd name="connsiteY9" fmla="*/ 680721 h 680721"/>
                <a:gd name="connsiteX10" fmla="*/ 33230 w 8704379"/>
                <a:gd name="connsiteY10" fmla="*/ 647490 h 680721"/>
                <a:gd name="connsiteX11" fmla="*/ 0 w 8704379"/>
                <a:gd name="connsiteY11" fmla="*/ 567264 h 680721"/>
                <a:gd name="connsiteX12" fmla="*/ 0 w 8704379"/>
                <a:gd name="connsiteY12" fmla="*/ 113456 h 68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4379" h="680721">
                  <a:moveTo>
                    <a:pt x="0" y="113456"/>
                  </a:moveTo>
                  <a:cubicBezTo>
                    <a:pt x="0" y="83366"/>
                    <a:pt x="11953" y="54508"/>
                    <a:pt x="33231" y="33231"/>
                  </a:cubicBezTo>
                  <a:cubicBezTo>
                    <a:pt x="54508" y="11954"/>
                    <a:pt x="83366" y="1"/>
                    <a:pt x="113457" y="1"/>
                  </a:cubicBezTo>
                  <a:lnTo>
                    <a:pt x="8590923" y="0"/>
                  </a:lnTo>
                  <a:cubicBezTo>
                    <a:pt x="8621013" y="0"/>
                    <a:pt x="8649871" y="11953"/>
                    <a:pt x="8671148" y="33231"/>
                  </a:cubicBezTo>
                  <a:cubicBezTo>
                    <a:pt x="8692425" y="54508"/>
                    <a:pt x="8704378" y="83366"/>
                    <a:pt x="8704378" y="113457"/>
                  </a:cubicBezTo>
                  <a:cubicBezTo>
                    <a:pt x="8704378" y="264726"/>
                    <a:pt x="8704379" y="415996"/>
                    <a:pt x="8704379" y="567265"/>
                  </a:cubicBezTo>
                  <a:cubicBezTo>
                    <a:pt x="8704379" y="597355"/>
                    <a:pt x="8692426" y="626213"/>
                    <a:pt x="8671148" y="647491"/>
                  </a:cubicBezTo>
                  <a:cubicBezTo>
                    <a:pt x="8649871" y="668768"/>
                    <a:pt x="8621013" y="680721"/>
                    <a:pt x="8590922" y="680721"/>
                  </a:cubicBezTo>
                  <a:lnTo>
                    <a:pt x="113456" y="680721"/>
                  </a:lnTo>
                  <a:cubicBezTo>
                    <a:pt x="83366" y="680721"/>
                    <a:pt x="54508" y="668768"/>
                    <a:pt x="33230" y="647490"/>
                  </a:cubicBezTo>
                  <a:cubicBezTo>
                    <a:pt x="11953" y="626213"/>
                    <a:pt x="0" y="597355"/>
                    <a:pt x="0" y="567264"/>
                  </a:cubicBezTo>
                  <a:lnTo>
                    <a:pt x="0" y="113456"/>
                  </a:lnTo>
                  <a:close/>
                </a:path>
              </a:pathLst>
            </a:custGeom>
            <a:solidFill>
              <a:srgbClr val="000000">
                <a:lumMod val="20000"/>
                <a:lumOff val="8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lIns="109430" tIns="109430" rIns="109430" bIns="109430" spcCol="1270" anchor="ctr"/>
            <a:lstStyle/>
            <a:p>
              <a:pPr defTabSz="889000" eaLnBrk="0" hangingPunct="0">
                <a:lnSpc>
                  <a:spcPct val="120000"/>
                </a:lnSpc>
                <a:spcAft>
                  <a:spcPts val="0"/>
                </a:spcAft>
                <a:defRPr/>
              </a:pPr>
              <a:r>
                <a:rPr lang="en-US" b="1" kern="0" dirty="0">
                  <a:solidFill>
                    <a:srgbClr val="235F6F"/>
                  </a:solidFill>
                  <a:latin typeface="Arial"/>
                  <a:cs typeface="Arial"/>
                </a:rPr>
                <a:t>32 harbors</a:t>
              </a:r>
            </a:p>
          </p:txBody>
        </p:sp>
        <p:pic>
          <p:nvPicPr>
            <p:cNvPr id="4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91410" y="5669773"/>
              <a:ext cx="703174" cy="69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uppo 25"/>
          <p:cNvGrpSpPr>
            <a:grpSpLocks/>
          </p:cNvGrpSpPr>
          <p:nvPr/>
        </p:nvGrpSpPr>
        <p:grpSpPr bwMode="auto">
          <a:xfrm>
            <a:off x="6972453" y="3363401"/>
            <a:ext cx="2221964" cy="3494598"/>
            <a:chOff x="5974245" y="3364064"/>
            <a:chExt cx="2222151" cy="3493935"/>
          </a:xfrm>
        </p:grpSpPr>
        <p:pic>
          <p:nvPicPr>
            <p:cNvPr id="42" name="Immagine 8"/>
            <p:cNvPicPr>
              <a:picLocks noChangeAspect="1"/>
            </p:cNvPicPr>
            <p:nvPr/>
          </p:nvPicPr>
          <p:blipFill rotWithShape="1">
            <a:blip r:embed="rId8" cstate="email">
              <a:extLst>
                <a:ext uri="{28A0092B-C50C-407E-A947-70E740481C1C}">
                  <a14:useLocalDpi xmlns:a14="http://schemas.microsoft.com/office/drawing/2010/main"/>
                </a:ext>
              </a:extLst>
            </a:blip>
            <a:srcRect t="6047"/>
            <a:stretch/>
          </p:blipFill>
          <p:spPr bwMode="auto">
            <a:xfrm>
              <a:off x="6067126" y="3364064"/>
              <a:ext cx="2088854" cy="349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 name="Gruppo 19"/>
            <p:cNvGrpSpPr>
              <a:grpSpLocks/>
            </p:cNvGrpSpPr>
            <p:nvPr/>
          </p:nvGrpSpPr>
          <p:grpSpPr bwMode="auto">
            <a:xfrm>
              <a:off x="5974245" y="3401754"/>
              <a:ext cx="2222151" cy="819833"/>
              <a:chOff x="6871485" y="114188"/>
              <a:chExt cx="2222151" cy="819833"/>
            </a:xfrm>
          </p:grpSpPr>
          <p:sp>
            <p:nvSpPr>
              <p:cNvPr id="44" name="Figura a mano libera 43"/>
              <p:cNvSpPr/>
              <p:nvPr/>
            </p:nvSpPr>
            <p:spPr>
              <a:xfrm>
                <a:off x="6871485" y="114188"/>
                <a:ext cx="2222151" cy="566186"/>
              </a:xfrm>
              <a:custGeom>
                <a:avLst/>
                <a:gdLst>
                  <a:gd name="connsiteX0" fmla="*/ 0 w 8704379"/>
                  <a:gd name="connsiteY0" fmla="*/ 113456 h 680721"/>
                  <a:gd name="connsiteX1" fmla="*/ 33231 w 8704379"/>
                  <a:gd name="connsiteY1" fmla="*/ 33231 h 680721"/>
                  <a:gd name="connsiteX2" fmla="*/ 113457 w 8704379"/>
                  <a:gd name="connsiteY2" fmla="*/ 1 h 680721"/>
                  <a:gd name="connsiteX3" fmla="*/ 8590923 w 8704379"/>
                  <a:gd name="connsiteY3" fmla="*/ 0 h 680721"/>
                  <a:gd name="connsiteX4" fmla="*/ 8671148 w 8704379"/>
                  <a:gd name="connsiteY4" fmla="*/ 33231 h 680721"/>
                  <a:gd name="connsiteX5" fmla="*/ 8704378 w 8704379"/>
                  <a:gd name="connsiteY5" fmla="*/ 113457 h 680721"/>
                  <a:gd name="connsiteX6" fmla="*/ 8704379 w 8704379"/>
                  <a:gd name="connsiteY6" fmla="*/ 567265 h 680721"/>
                  <a:gd name="connsiteX7" fmla="*/ 8671148 w 8704379"/>
                  <a:gd name="connsiteY7" fmla="*/ 647491 h 680721"/>
                  <a:gd name="connsiteX8" fmla="*/ 8590922 w 8704379"/>
                  <a:gd name="connsiteY8" fmla="*/ 680721 h 680721"/>
                  <a:gd name="connsiteX9" fmla="*/ 113456 w 8704379"/>
                  <a:gd name="connsiteY9" fmla="*/ 680721 h 680721"/>
                  <a:gd name="connsiteX10" fmla="*/ 33230 w 8704379"/>
                  <a:gd name="connsiteY10" fmla="*/ 647490 h 680721"/>
                  <a:gd name="connsiteX11" fmla="*/ 0 w 8704379"/>
                  <a:gd name="connsiteY11" fmla="*/ 567264 h 680721"/>
                  <a:gd name="connsiteX12" fmla="*/ 0 w 8704379"/>
                  <a:gd name="connsiteY12" fmla="*/ 113456 h 68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4379" h="680721">
                    <a:moveTo>
                      <a:pt x="0" y="113456"/>
                    </a:moveTo>
                    <a:cubicBezTo>
                      <a:pt x="0" y="83366"/>
                      <a:pt x="11953" y="54508"/>
                      <a:pt x="33231" y="33231"/>
                    </a:cubicBezTo>
                    <a:cubicBezTo>
                      <a:pt x="54508" y="11954"/>
                      <a:pt x="83366" y="1"/>
                      <a:pt x="113457" y="1"/>
                    </a:cubicBezTo>
                    <a:lnTo>
                      <a:pt x="8590923" y="0"/>
                    </a:lnTo>
                    <a:cubicBezTo>
                      <a:pt x="8621013" y="0"/>
                      <a:pt x="8649871" y="11953"/>
                      <a:pt x="8671148" y="33231"/>
                    </a:cubicBezTo>
                    <a:cubicBezTo>
                      <a:pt x="8692425" y="54508"/>
                      <a:pt x="8704378" y="83366"/>
                      <a:pt x="8704378" y="113457"/>
                    </a:cubicBezTo>
                    <a:cubicBezTo>
                      <a:pt x="8704378" y="264726"/>
                      <a:pt x="8704379" y="415996"/>
                      <a:pt x="8704379" y="567265"/>
                    </a:cubicBezTo>
                    <a:cubicBezTo>
                      <a:pt x="8704379" y="597355"/>
                      <a:pt x="8692426" y="626213"/>
                      <a:pt x="8671148" y="647491"/>
                    </a:cubicBezTo>
                    <a:cubicBezTo>
                      <a:pt x="8649871" y="668768"/>
                      <a:pt x="8621013" y="680721"/>
                      <a:pt x="8590922" y="680721"/>
                    </a:cubicBezTo>
                    <a:lnTo>
                      <a:pt x="113456" y="680721"/>
                    </a:lnTo>
                    <a:cubicBezTo>
                      <a:pt x="83366" y="680721"/>
                      <a:pt x="54508" y="668768"/>
                      <a:pt x="33230" y="647490"/>
                    </a:cubicBezTo>
                    <a:cubicBezTo>
                      <a:pt x="11953" y="626213"/>
                      <a:pt x="0" y="597355"/>
                      <a:pt x="0" y="567264"/>
                    </a:cubicBezTo>
                    <a:lnTo>
                      <a:pt x="0" y="113456"/>
                    </a:lnTo>
                    <a:close/>
                  </a:path>
                </a:pathLst>
              </a:custGeom>
              <a:solidFill>
                <a:srgbClr val="000000">
                  <a:lumMod val="20000"/>
                  <a:lumOff val="8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lIns="109430" tIns="109430" rIns="109430" bIns="109430" spcCol="1270" anchor="ctr"/>
              <a:lstStyle/>
              <a:p>
                <a:pPr defTabSz="889000" eaLnBrk="0" hangingPunct="0">
                  <a:lnSpc>
                    <a:spcPct val="120000"/>
                  </a:lnSpc>
                  <a:spcAft>
                    <a:spcPts val="0"/>
                  </a:spcAft>
                  <a:defRPr/>
                </a:pPr>
                <a:r>
                  <a:rPr lang="en-US" b="1" kern="0" dirty="0">
                    <a:solidFill>
                      <a:srgbClr val="235F6F"/>
                    </a:solidFill>
                    <a:latin typeface="Arial"/>
                    <a:cs typeface="Arial"/>
                  </a:rPr>
                  <a:t>238 dams</a:t>
                </a:r>
              </a:p>
            </p:txBody>
          </p:sp>
          <p:pic>
            <p:nvPicPr>
              <p:cNvPr id="45"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329674" y="234980"/>
                <a:ext cx="707441" cy="69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6" name="Gruppo 22"/>
          <p:cNvGrpSpPr>
            <a:grpSpLocks/>
          </p:cNvGrpSpPr>
          <p:nvPr/>
        </p:nvGrpSpPr>
        <p:grpSpPr bwMode="auto">
          <a:xfrm>
            <a:off x="185738" y="5440249"/>
            <a:ext cx="2632075" cy="1034047"/>
            <a:chOff x="3180985" y="2072108"/>
            <a:chExt cx="2631987" cy="1034834"/>
          </a:xfrm>
        </p:grpSpPr>
        <p:sp>
          <p:nvSpPr>
            <p:cNvPr id="47" name="Figura a mano libera 46"/>
            <p:cNvSpPr/>
            <p:nvPr/>
          </p:nvSpPr>
          <p:spPr>
            <a:xfrm>
              <a:off x="3180985" y="2072108"/>
              <a:ext cx="2631987" cy="674518"/>
            </a:xfrm>
            <a:custGeom>
              <a:avLst/>
              <a:gdLst>
                <a:gd name="connsiteX0" fmla="*/ 0 w 8704379"/>
                <a:gd name="connsiteY0" fmla="*/ 113456 h 680721"/>
                <a:gd name="connsiteX1" fmla="*/ 33231 w 8704379"/>
                <a:gd name="connsiteY1" fmla="*/ 33231 h 680721"/>
                <a:gd name="connsiteX2" fmla="*/ 113457 w 8704379"/>
                <a:gd name="connsiteY2" fmla="*/ 1 h 680721"/>
                <a:gd name="connsiteX3" fmla="*/ 8590923 w 8704379"/>
                <a:gd name="connsiteY3" fmla="*/ 0 h 680721"/>
                <a:gd name="connsiteX4" fmla="*/ 8671148 w 8704379"/>
                <a:gd name="connsiteY4" fmla="*/ 33231 h 680721"/>
                <a:gd name="connsiteX5" fmla="*/ 8704378 w 8704379"/>
                <a:gd name="connsiteY5" fmla="*/ 113457 h 680721"/>
                <a:gd name="connsiteX6" fmla="*/ 8704379 w 8704379"/>
                <a:gd name="connsiteY6" fmla="*/ 567265 h 680721"/>
                <a:gd name="connsiteX7" fmla="*/ 8671148 w 8704379"/>
                <a:gd name="connsiteY7" fmla="*/ 647491 h 680721"/>
                <a:gd name="connsiteX8" fmla="*/ 8590922 w 8704379"/>
                <a:gd name="connsiteY8" fmla="*/ 680721 h 680721"/>
                <a:gd name="connsiteX9" fmla="*/ 113456 w 8704379"/>
                <a:gd name="connsiteY9" fmla="*/ 680721 h 680721"/>
                <a:gd name="connsiteX10" fmla="*/ 33230 w 8704379"/>
                <a:gd name="connsiteY10" fmla="*/ 647490 h 680721"/>
                <a:gd name="connsiteX11" fmla="*/ 0 w 8704379"/>
                <a:gd name="connsiteY11" fmla="*/ 567264 h 680721"/>
                <a:gd name="connsiteX12" fmla="*/ 0 w 8704379"/>
                <a:gd name="connsiteY12" fmla="*/ 113456 h 68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4379" h="680721">
                  <a:moveTo>
                    <a:pt x="0" y="113456"/>
                  </a:moveTo>
                  <a:cubicBezTo>
                    <a:pt x="0" y="83366"/>
                    <a:pt x="11953" y="54508"/>
                    <a:pt x="33231" y="33231"/>
                  </a:cubicBezTo>
                  <a:cubicBezTo>
                    <a:pt x="54508" y="11954"/>
                    <a:pt x="83366" y="1"/>
                    <a:pt x="113457" y="1"/>
                  </a:cubicBezTo>
                  <a:lnTo>
                    <a:pt x="8590923" y="0"/>
                  </a:lnTo>
                  <a:cubicBezTo>
                    <a:pt x="8621013" y="0"/>
                    <a:pt x="8649871" y="11953"/>
                    <a:pt x="8671148" y="33231"/>
                  </a:cubicBezTo>
                  <a:cubicBezTo>
                    <a:pt x="8692425" y="54508"/>
                    <a:pt x="8704378" y="83366"/>
                    <a:pt x="8704378" y="113457"/>
                  </a:cubicBezTo>
                  <a:cubicBezTo>
                    <a:pt x="8704378" y="264726"/>
                    <a:pt x="8704379" y="415996"/>
                    <a:pt x="8704379" y="567265"/>
                  </a:cubicBezTo>
                  <a:cubicBezTo>
                    <a:pt x="8704379" y="597355"/>
                    <a:pt x="8692426" y="626213"/>
                    <a:pt x="8671148" y="647491"/>
                  </a:cubicBezTo>
                  <a:cubicBezTo>
                    <a:pt x="8649871" y="668768"/>
                    <a:pt x="8621013" y="680721"/>
                    <a:pt x="8590922" y="680721"/>
                  </a:cubicBezTo>
                  <a:lnTo>
                    <a:pt x="113456" y="680721"/>
                  </a:lnTo>
                  <a:cubicBezTo>
                    <a:pt x="83366" y="680721"/>
                    <a:pt x="54508" y="668768"/>
                    <a:pt x="33230" y="647490"/>
                  </a:cubicBezTo>
                  <a:cubicBezTo>
                    <a:pt x="11953" y="626213"/>
                    <a:pt x="0" y="597355"/>
                    <a:pt x="0" y="567264"/>
                  </a:cubicBezTo>
                  <a:lnTo>
                    <a:pt x="0" y="113456"/>
                  </a:lnTo>
                  <a:close/>
                </a:path>
              </a:pathLst>
            </a:custGeom>
            <a:solidFill>
              <a:srgbClr val="000000">
                <a:lumMod val="20000"/>
                <a:lumOff val="8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lIns="109430" tIns="109430" rIns="109430" bIns="109430" spcCol="1270" anchor="ctr"/>
            <a:lstStyle/>
            <a:p>
              <a:pPr defTabSz="889000" eaLnBrk="0" hangingPunct="0">
                <a:lnSpc>
                  <a:spcPct val="120000"/>
                </a:lnSpc>
                <a:spcAft>
                  <a:spcPts val="0"/>
                </a:spcAft>
                <a:defRPr/>
              </a:pPr>
              <a:r>
                <a:rPr lang="en-US" b="1" kern="0" dirty="0">
                  <a:solidFill>
                    <a:srgbClr val="235F6F"/>
                  </a:solidFill>
                  <a:latin typeface="Arial"/>
                  <a:cs typeface="Arial"/>
                </a:rPr>
                <a:t>Residential buildings</a:t>
              </a:r>
            </a:p>
            <a:p>
              <a:pPr defTabSz="889000" eaLnBrk="0" hangingPunct="0">
                <a:lnSpc>
                  <a:spcPct val="120000"/>
                </a:lnSpc>
                <a:spcAft>
                  <a:spcPts val="0"/>
                </a:spcAft>
                <a:defRPr/>
              </a:pPr>
              <a:r>
                <a:rPr lang="en-US" b="1" kern="0" dirty="0">
                  <a:solidFill>
                    <a:srgbClr val="235F6F"/>
                  </a:solidFill>
                  <a:latin typeface="Arial"/>
                  <a:cs typeface="Arial"/>
                </a:rPr>
                <a:t>(ISTAT 2001)</a:t>
              </a:r>
            </a:p>
          </p:txBody>
        </p:sp>
        <p:pic>
          <p:nvPicPr>
            <p:cNvPr id="48"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32552" y="2409120"/>
              <a:ext cx="707441" cy="69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uppo 21"/>
          <p:cNvGrpSpPr>
            <a:grpSpLocks/>
          </p:cNvGrpSpPr>
          <p:nvPr/>
        </p:nvGrpSpPr>
        <p:grpSpPr bwMode="auto">
          <a:xfrm>
            <a:off x="3437474" y="1746491"/>
            <a:ext cx="2632075" cy="1260475"/>
            <a:chOff x="2617824" y="2832574"/>
            <a:chExt cx="2631987" cy="1260917"/>
          </a:xfrm>
        </p:grpSpPr>
        <p:pic>
          <p:nvPicPr>
            <p:cNvPr id="34"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68399" y="2832574"/>
              <a:ext cx="702686" cy="70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Figura a mano libera 32"/>
            <p:cNvSpPr/>
            <p:nvPr/>
          </p:nvSpPr>
          <p:spPr>
            <a:xfrm>
              <a:off x="2617824" y="3571187"/>
              <a:ext cx="2631987" cy="522304"/>
            </a:xfrm>
            <a:custGeom>
              <a:avLst/>
              <a:gdLst>
                <a:gd name="connsiteX0" fmla="*/ 0 w 8704379"/>
                <a:gd name="connsiteY0" fmla="*/ 113456 h 680721"/>
                <a:gd name="connsiteX1" fmla="*/ 33231 w 8704379"/>
                <a:gd name="connsiteY1" fmla="*/ 33231 h 680721"/>
                <a:gd name="connsiteX2" fmla="*/ 113457 w 8704379"/>
                <a:gd name="connsiteY2" fmla="*/ 1 h 680721"/>
                <a:gd name="connsiteX3" fmla="*/ 8590923 w 8704379"/>
                <a:gd name="connsiteY3" fmla="*/ 0 h 680721"/>
                <a:gd name="connsiteX4" fmla="*/ 8671148 w 8704379"/>
                <a:gd name="connsiteY4" fmla="*/ 33231 h 680721"/>
                <a:gd name="connsiteX5" fmla="*/ 8704378 w 8704379"/>
                <a:gd name="connsiteY5" fmla="*/ 113457 h 680721"/>
                <a:gd name="connsiteX6" fmla="*/ 8704379 w 8704379"/>
                <a:gd name="connsiteY6" fmla="*/ 567265 h 680721"/>
                <a:gd name="connsiteX7" fmla="*/ 8671148 w 8704379"/>
                <a:gd name="connsiteY7" fmla="*/ 647491 h 680721"/>
                <a:gd name="connsiteX8" fmla="*/ 8590922 w 8704379"/>
                <a:gd name="connsiteY8" fmla="*/ 680721 h 680721"/>
                <a:gd name="connsiteX9" fmla="*/ 113456 w 8704379"/>
                <a:gd name="connsiteY9" fmla="*/ 680721 h 680721"/>
                <a:gd name="connsiteX10" fmla="*/ 33230 w 8704379"/>
                <a:gd name="connsiteY10" fmla="*/ 647490 h 680721"/>
                <a:gd name="connsiteX11" fmla="*/ 0 w 8704379"/>
                <a:gd name="connsiteY11" fmla="*/ 567264 h 680721"/>
                <a:gd name="connsiteX12" fmla="*/ 0 w 8704379"/>
                <a:gd name="connsiteY12" fmla="*/ 113456 h 68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04379" h="680721">
                  <a:moveTo>
                    <a:pt x="0" y="113456"/>
                  </a:moveTo>
                  <a:cubicBezTo>
                    <a:pt x="0" y="83366"/>
                    <a:pt x="11953" y="54508"/>
                    <a:pt x="33231" y="33231"/>
                  </a:cubicBezTo>
                  <a:cubicBezTo>
                    <a:pt x="54508" y="11954"/>
                    <a:pt x="83366" y="1"/>
                    <a:pt x="113457" y="1"/>
                  </a:cubicBezTo>
                  <a:lnTo>
                    <a:pt x="8590923" y="0"/>
                  </a:lnTo>
                  <a:cubicBezTo>
                    <a:pt x="8621013" y="0"/>
                    <a:pt x="8649871" y="11953"/>
                    <a:pt x="8671148" y="33231"/>
                  </a:cubicBezTo>
                  <a:cubicBezTo>
                    <a:pt x="8692425" y="54508"/>
                    <a:pt x="8704378" y="83366"/>
                    <a:pt x="8704378" y="113457"/>
                  </a:cubicBezTo>
                  <a:cubicBezTo>
                    <a:pt x="8704378" y="264726"/>
                    <a:pt x="8704379" y="415996"/>
                    <a:pt x="8704379" y="567265"/>
                  </a:cubicBezTo>
                  <a:cubicBezTo>
                    <a:pt x="8704379" y="597355"/>
                    <a:pt x="8692426" y="626213"/>
                    <a:pt x="8671148" y="647491"/>
                  </a:cubicBezTo>
                  <a:cubicBezTo>
                    <a:pt x="8649871" y="668768"/>
                    <a:pt x="8621013" y="680721"/>
                    <a:pt x="8590922" y="680721"/>
                  </a:cubicBezTo>
                  <a:lnTo>
                    <a:pt x="113456" y="680721"/>
                  </a:lnTo>
                  <a:cubicBezTo>
                    <a:pt x="83366" y="680721"/>
                    <a:pt x="54508" y="668768"/>
                    <a:pt x="33230" y="647490"/>
                  </a:cubicBezTo>
                  <a:cubicBezTo>
                    <a:pt x="11953" y="626213"/>
                    <a:pt x="0" y="597355"/>
                    <a:pt x="0" y="567264"/>
                  </a:cubicBezTo>
                  <a:lnTo>
                    <a:pt x="0" y="113456"/>
                  </a:lnTo>
                  <a:close/>
                </a:path>
              </a:pathLst>
            </a:custGeom>
            <a:solidFill>
              <a:srgbClr val="000000">
                <a:lumMod val="20000"/>
                <a:lumOff val="8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p:spPr>
          <p:txBody>
            <a:bodyPr lIns="109430" tIns="109430" rIns="109430" bIns="109430" spcCol="1270" anchor="ctr"/>
            <a:lstStyle/>
            <a:p>
              <a:pPr algn="r" defTabSz="889000" eaLnBrk="0" hangingPunct="0">
                <a:lnSpc>
                  <a:spcPct val="120000"/>
                </a:lnSpc>
                <a:spcAft>
                  <a:spcPts val="0"/>
                </a:spcAft>
                <a:defRPr/>
              </a:pPr>
              <a:r>
                <a:rPr lang="en-US" b="1" kern="0" dirty="0">
                  <a:solidFill>
                    <a:srgbClr val="235F6F"/>
                  </a:solidFill>
                  <a:latin typeface="Arial"/>
                  <a:cs typeface="Arial"/>
                </a:rPr>
                <a:t>50.000 schools</a:t>
              </a:r>
            </a:p>
          </p:txBody>
        </p:sp>
      </p:grpSp>
      <p:sp>
        <p:nvSpPr>
          <p:cNvPr id="50" name="Rectangle 21"/>
          <p:cNvSpPr>
            <a:spLocks noChangeArrowheads="1"/>
          </p:cNvSpPr>
          <p:nvPr/>
        </p:nvSpPr>
        <p:spPr bwMode="auto">
          <a:xfrm>
            <a:off x="1035015" y="289792"/>
            <a:ext cx="4505077" cy="84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520" tIns="50760" rIns="101520" bIns="5076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600">
                <a:solidFill>
                  <a:srgbClr val="000000"/>
                </a:solidFill>
                <a:latin typeface="Calibri" panose="020F0502020204030204" pitchFamily="34" charset="0"/>
                <a:ea typeface="MS PGothic" panose="020B0600070205080204" pitchFamily="34" charset="-128"/>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Calibri" panose="020F0502020204030204" pitchFamily="34" charset="0"/>
                <a:ea typeface="MS PGothic" panose="020B0600070205080204" pitchFamily="34" charset="-128"/>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S PGothic" panose="020B0600070205080204" pitchFamily="34" charset="-128"/>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Calibri" panose="020F050202020403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S PGothic" panose="020B0600070205080204" pitchFamily="34" charset="-128"/>
              </a:defRPr>
            </a:lvl9pPr>
          </a:lstStyle>
          <a:p>
            <a:pPr fontAlgn="auto">
              <a:lnSpc>
                <a:spcPct val="100000"/>
              </a:lnSpc>
              <a:spcBef>
                <a:spcPts val="0"/>
              </a:spcBef>
              <a:spcAft>
                <a:spcPct val="0"/>
              </a:spcAft>
              <a:buClrTx/>
              <a:buFontTx/>
              <a:buNone/>
            </a:pPr>
            <a:r>
              <a:rPr lang="it-IT" altLang="it-IT" sz="2400" b="1" dirty="0" smtClean="0">
                <a:solidFill>
                  <a:srgbClr val="002060"/>
                </a:solidFill>
                <a:latin typeface="Arial" panose="020B0604020202020204" pitchFamily="34" charset="0"/>
                <a:cs typeface="Arial"/>
              </a:rPr>
              <a:t>DPC-EUCENTRE </a:t>
            </a:r>
          </a:p>
          <a:p>
            <a:pPr fontAlgn="auto">
              <a:lnSpc>
                <a:spcPct val="100000"/>
              </a:lnSpc>
              <a:spcBef>
                <a:spcPts val="0"/>
              </a:spcBef>
              <a:spcAft>
                <a:spcPct val="0"/>
              </a:spcAft>
              <a:buClrTx/>
              <a:buFontTx/>
              <a:buNone/>
            </a:pPr>
            <a:r>
              <a:rPr lang="it-IT" altLang="it-IT" sz="2400" b="1" dirty="0" err="1" smtClean="0">
                <a:solidFill>
                  <a:srgbClr val="002060"/>
                </a:solidFill>
                <a:latin typeface="Arial" panose="020B0604020202020204" pitchFamily="34" charset="0"/>
                <a:cs typeface="Arial"/>
              </a:rPr>
              <a:t>Seismic</a:t>
            </a:r>
            <a:r>
              <a:rPr lang="it-IT" altLang="it-IT" sz="2400" b="1" dirty="0" smtClean="0">
                <a:solidFill>
                  <a:srgbClr val="002060"/>
                </a:solidFill>
                <a:latin typeface="Arial" panose="020B0604020202020204" pitchFamily="34" charset="0"/>
                <a:cs typeface="Arial"/>
              </a:rPr>
              <a:t> </a:t>
            </a:r>
            <a:r>
              <a:rPr lang="it-IT" altLang="it-IT" sz="2400" b="1" dirty="0" err="1">
                <a:solidFill>
                  <a:srgbClr val="002060"/>
                </a:solidFill>
                <a:latin typeface="Arial" panose="020B0604020202020204" pitchFamily="34" charset="0"/>
                <a:cs typeface="Arial"/>
              </a:rPr>
              <a:t>Risk</a:t>
            </a:r>
            <a:r>
              <a:rPr lang="it-IT" altLang="it-IT" sz="2400" b="1" dirty="0">
                <a:solidFill>
                  <a:srgbClr val="002060"/>
                </a:solidFill>
                <a:latin typeface="Arial" panose="020B0604020202020204" pitchFamily="34" charset="0"/>
                <a:cs typeface="Arial"/>
              </a:rPr>
              <a:t> Platform</a:t>
            </a:r>
          </a:p>
        </p:txBody>
      </p:sp>
      <p:pic>
        <p:nvPicPr>
          <p:cNvPr id="26" name="Picture 2" descr="EUCENTRE"/>
          <p:cNvPicPr>
            <a:picLocks noChangeAspect="1" noChangeArrowheads="1"/>
          </p:cNvPicPr>
          <p:nvPr/>
        </p:nvPicPr>
        <p:blipFill rotWithShape="1">
          <a:blip r:embed="rId12">
            <a:extLst>
              <a:ext uri="{28A0092B-C50C-407E-A947-70E740481C1C}">
                <a14:useLocalDpi xmlns:a14="http://schemas.microsoft.com/office/drawing/2010/main" val="0"/>
              </a:ext>
            </a:extLst>
          </a:blip>
          <a:srcRect r="77037" b="17000"/>
          <a:stretch/>
        </p:blipFill>
        <p:spPr bwMode="auto">
          <a:xfrm>
            <a:off x="79718" y="4572247"/>
            <a:ext cx="869569" cy="776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66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0" y="1507588"/>
            <a:ext cx="9144000" cy="3508653"/>
          </a:xfrm>
          <a:prstGeom prst="rect">
            <a:avLst/>
          </a:prstGeom>
          <a:noFill/>
          <a:ln w="38100" algn="ctr">
            <a:noFill/>
            <a:miter lim="800000"/>
            <a:headEnd/>
            <a:tailEnd/>
          </a:ln>
        </p:spPr>
        <p:txBody>
          <a:bodyPr wrap="square">
            <a:spAutoFit/>
          </a:bodyPr>
          <a:lstStyle/>
          <a:p>
            <a:r>
              <a:rPr lang="en-US" altLang="it-IT" sz="2400" dirty="0" smtClean="0">
                <a:solidFill>
                  <a:schemeClr val="accent1">
                    <a:lumMod val="50000"/>
                  </a:schemeClr>
                </a:solidFill>
                <a:ea typeface="ＭＳ Ｐゴシック" pitchFamily="34" charset="-128"/>
              </a:rPr>
              <a:t>The Italian </a:t>
            </a:r>
            <a:r>
              <a:rPr lang="en-US" altLang="it-IT" sz="2400" dirty="0">
                <a:solidFill>
                  <a:schemeClr val="accent1">
                    <a:lumMod val="50000"/>
                  </a:schemeClr>
                </a:solidFill>
                <a:ea typeface="ＭＳ Ｐゴシック" pitchFamily="34" charset="-128"/>
              </a:rPr>
              <a:t>Department of Civil Protection </a:t>
            </a:r>
            <a:r>
              <a:rPr lang="en-US" altLang="it-IT" sz="2400" dirty="0" smtClean="0">
                <a:solidFill>
                  <a:schemeClr val="accent1">
                    <a:lumMod val="50000"/>
                  </a:schemeClr>
                </a:solidFill>
                <a:ea typeface="ＭＳ Ｐゴシック" pitchFamily="34" charset="-128"/>
              </a:rPr>
              <a:t>is promoting and funding the </a:t>
            </a:r>
            <a:r>
              <a:rPr lang="en-US" altLang="it-IT" sz="2400" b="1" dirty="0">
                <a:solidFill>
                  <a:schemeClr val="accent1">
                    <a:lumMod val="50000"/>
                  </a:schemeClr>
                </a:solidFill>
                <a:ea typeface="ＭＳ Ｐゴシック" pitchFamily="34" charset="-128"/>
              </a:rPr>
              <a:t>Seismic Hazard Centre</a:t>
            </a:r>
            <a:r>
              <a:rPr lang="en-US" altLang="it-IT" sz="2400" dirty="0" smtClean="0">
                <a:solidFill>
                  <a:schemeClr val="accent1">
                    <a:lumMod val="50000"/>
                  </a:schemeClr>
                </a:solidFill>
                <a:ea typeface="ＭＳ Ｐゴシック" pitchFamily="34" charset="-128"/>
              </a:rPr>
              <a:t> (CPS), </a:t>
            </a:r>
            <a:r>
              <a:rPr lang="en-US" altLang="it-IT" sz="2400" dirty="0">
                <a:solidFill>
                  <a:schemeClr val="accent1">
                    <a:lumMod val="50000"/>
                  </a:schemeClr>
                </a:solidFill>
                <a:ea typeface="ＭＳ Ｐゴシック" pitchFamily="34" charset="-128"/>
              </a:rPr>
              <a:t>an infrastructure located </a:t>
            </a:r>
            <a:r>
              <a:rPr lang="en-US" altLang="it-IT" sz="2400" dirty="0" smtClean="0">
                <a:solidFill>
                  <a:schemeClr val="accent1">
                    <a:lumMod val="50000"/>
                  </a:schemeClr>
                </a:solidFill>
                <a:ea typeface="ＭＳ Ｐゴシック" pitchFamily="34" charset="-128"/>
              </a:rPr>
              <a:t>within INGV Competence Centre.</a:t>
            </a:r>
          </a:p>
          <a:p>
            <a:endParaRPr lang="en-US" altLang="it-IT" sz="2400" dirty="0" smtClean="0">
              <a:solidFill>
                <a:schemeClr val="accent1">
                  <a:lumMod val="50000"/>
                </a:schemeClr>
              </a:solidFill>
              <a:ea typeface="ＭＳ Ｐゴシック" pitchFamily="34" charset="-128"/>
            </a:endParaRPr>
          </a:p>
          <a:p>
            <a:r>
              <a:rPr lang="en-US" altLang="it-IT" sz="2400" dirty="0" smtClean="0">
                <a:solidFill>
                  <a:schemeClr val="accent1">
                    <a:lumMod val="50000"/>
                  </a:schemeClr>
                </a:solidFill>
                <a:ea typeface="ＭＳ Ｐゴシック" pitchFamily="34" charset="-128"/>
              </a:rPr>
              <a:t>CPS works on three different time scales of seismic </a:t>
            </a:r>
            <a:r>
              <a:rPr lang="en-US" altLang="it-IT" sz="2400" dirty="0">
                <a:solidFill>
                  <a:schemeClr val="accent1">
                    <a:lumMod val="50000"/>
                  </a:schemeClr>
                </a:solidFill>
                <a:ea typeface="ＭＳ Ｐゴシック" pitchFamily="34" charset="-128"/>
              </a:rPr>
              <a:t>hazard:</a:t>
            </a:r>
            <a:endParaRPr lang="en-US" altLang="it-IT" sz="2400" dirty="0" smtClean="0">
              <a:solidFill>
                <a:schemeClr val="accent1">
                  <a:lumMod val="50000"/>
                </a:schemeClr>
              </a:solidFill>
              <a:ea typeface="ＭＳ Ｐゴシック" pitchFamily="34" charset="-128"/>
            </a:endParaRPr>
          </a:p>
          <a:p>
            <a:pPr marL="1714500" lvl="3" indent="-342900">
              <a:spcBef>
                <a:spcPts val="1200"/>
              </a:spcBef>
              <a:buFont typeface="Arial" panose="020B0604020202020204" pitchFamily="34" charset="0"/>
              <a:buChar char="•"/>
            </a:pPr>
            <a:r>
              <a:rPr lang="en-US" altLang="it-IT" sz="2400" b="1" dirty="0" smtClean="0">
                <a:solidFill>
                  <a:schemeClr val="accent1">
                    <a:lumMod val="50000"/>
                  </a:schemeClr>
                </a:solidFill>
                <a:ea typeface="ＭＳ Ｐゴシック" pitchFamily="34" charset="-128"/>
              </a:rPr>
              <a:t>long-term, </a:t>
            </a:r>
          </a:p>
          <a:p>
            <a:pPr marL="1714500" lvl="3" indent="-342900">
              <a:spcBef>
                <a:spcPts val="1200"/>
              </a:spcBef>
              <a:buFont typeface="Arial" panose="020B0604020202020204" pitchFamily="34" charset="0"/>
              <a:buChar char="•"/>
            </a:pPr>
            <a:r>
              <a:rPr lang="en-US" altLang="it-IT" sz="2400" b="1" dirty="0" smtClean="0">
                <a:solidFill>
                  <a:schemeClr val="accent1">
                    <a:lumMod val="50000"/>
                  </a:schemeClr>
                </a:solidFill>
                <a:ea typeface="ＭＳ Ｐゴシック" pitchFamily="34" charset="-128"/>
              </a:rPr>
              <a:t>mid-term, </a:t>
            </a:r>
          </a:p>
          <a:p>
            <a:pPr marL="1714500" lvl="3" indent="-342900">
              <a:spcBef>
                <a:spcPts val="1200"/>
              </a:spcBef>
              <a:buFont typeface="Arial" panose="020B0604020202020204" pitchFamily="34" charset="0"/>
              <a:buChar char="•"/>
            </a:pPr>
            <a:r>
              <a:rPr lang="en-US" altLang="it-IT" sz="2400" b="1" dirty="0" smtClean="0">
                <a:solidFill>
                  <a:schemeClr val="accent1">
                    <a:lumMod val="50000"/>
                  </a:schemeClr>
                </a:solidFill>
                <a:ea typeface="ＭＳ Ｐゴシック" pitchFamily="34" charset="-128"/>
              </a:rPr>
              <a:t>short-term.</a:t>
            </a:r>
            <a:endParaRPr lang="en-US" altLang="it-IT" sz="2400" b="1" dirty="0">
              <a:solidFill>
                <a:schemeClr val="accent1">
                  <a:lumMod val="50000"/>
                </a:schemeClr>
              </a:solidFill>
              <a:ea typeface="ＭＳ Ｐゴシック" pitchFamily="34" charset="-128"/>
            </a:endParaRPr>
          </a:p>
        </p:txBody>
      </p:sp>
      <p:pic>
        <p:nvPicPr>
          <p:cNvPr id="73732" name="Picture 5" descr="E_CPS_webheader_def.jpg"/>
          <p:cNvPicPr>
            <a:picLocks noChangeAspect="1"/>
          </p:cNvPicPr>
          <p:nvPr/>
        </p:nvPicPr>
        <p:blipFill>
          <a:blip r:embed="rId3" cstate="print"/>
          <a:srcRect/>
          <a:stretch>
            <a:fillRect/>
          </a:stretch>
        </p:blipFill>
        <p:spPr bwMode="auto">
          <a:xfrm>
            <a:off x="1634075" y="5157192"/>
            <a:ext cx="7336565" cy="1528451"/>
          </a:xfrm>
          <a:prstGeom prst="rect">
            <a:avLst/>
          </a:prstGeom>
          <a:noFill/>
          <a:ln w="9525">
            <a:solidFill>
              <a:schemeClr val="accent1"/>
            </a:solidFill>
            <a:miter lim="800000"/>
            <a:headEnd/>
            <a:tailEnd/>
          </a:ln>
        </p:spPr>
      </p:pic>
      <p:sp>
        <p:nvSpPr>
          <p:cNvPr id="7" name="Text Box 4"/>
          <p:cNvSpPr txBox="1">
            <a:spLocks noChangeArrowheads="1"/>
          </p:cNvSpPr>
          <p:nvPr/>
        </p:nvSpPr>
        <p:spPr bwMode="auto">
          <a:xfrm>
            <a:off x="1347334" y="313492"/>
            <a:ext cx="5275803" cy="523220"/>
          </a:xfrm>
          <a:prstGeom prst="rect">
            <a:avLst/>
          </a:prstGeom>
          <a:noFill/>
          <a:ln w="9525">
            <a:noFill/>
            <a:miter lim="800000"/>
            <a:headEnd/>
            <a:tailEnd/>
          </a:ln>
        </p:spPr>
        <p:txBody>
          <a:bodyPr wrap="none">
            <a:spAutoFit/>
          </a:bodyPr>
          <a:lstStyle/>
          <a:p>
            <a:r>
              <a:rPr lang="it-IT" altLang="it-IT" sz="2800" b="1" dirty="0" smtClean="0">
                <a:solidFill>
                  <a:srgbClr val="C00000"/>
                </a:solidFill>
                <a:ea typeface="ＭＳ Ｐゴシック" pitchFamily="34" charset="-128"/>
              </a:rPr>
              <a:t>INGV </a:t>
            </a:r>
            <a:r>
              <a:rPr lang="it-IT" altLang="it-IT" sz="2800" b="1" dirty="0">
                <a:solidFill>
                  <a:srgbClr val="C00000"/>
                </a:solidFill>
                <a:ea typeface="ＭＳ Ｐゴシック" pitchFamily="34" charset="-128"/>
              </a:rPr>
              <a:t>- </a:t>
            </a:r>
            <a:r>
              <a:rPr lang="it-IT" altLang="it-IT" sz="2800" b="1" dirty="0" err="1">
                <a:solidFill>
                  <a:srgbClr val="C00000"/>
                </a:solidFill>
                <a:ea typeface="ＭＳ Ｐゴシック" pitchFamily="34" charset="-128"/>
              </a:rPr>
              <a:t>Seismic</a:t>
            </a:r>
            <a:r>
              <a:rPr lang="it-IT" altLang="it-IT" sz="2800" b="1" dirty="0">
                <a:solidFill>
                  <a:srgbClr val="C00000"/>
                </a:solidFill>
                <a:ea typeface="ＭＳ Ｐゴシック" pitchFamily="34" charset="-128"/>
              </a:rPr>
              <a:t> </a:t>
            </a:r>
            <a:r>
              <a:rPr lang="it-IT" altLang="it-IT" sz="2800" b="1" dirty="0" err="1">
                <a:solidFill>
                  <a:srgbClr val="C00000"/>
                </a:solidFill>
                <a:ea typeface="ＭＳ Ｐゴシック" pitchFamily="34" charset="-128"/>
              </a:rPr>
              <a:t>Hazard</a:t>
            </a:r>
            <a:r>
              <a:rPr lang="it-IT" altLang="it-IT" sz="2800" b="1" dirty="0">
                <a:solidFill>
                  <a:srgbClr val="C00000"/>
                </a:solidFill>
                <a:ea typeface="ＭＳ Ｐゴシック" pitchFamily="34" charset="-128"/>
              </a:rPr>
              <a:t> Centre</a:t>
            </a:r>
          </a:p>
        </p:txBody>
      </p:sp>
    </p:spTree>
    <p:extLst>
      <p:ext uri="{BB962C8B-B14F-4D97-AF65-F5344CB8AC3E}">
        <p14:creationId xmlns:p14="http://schemas.microsoft.com/office/powerpoint/2010/main" val="36806804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10969</TotalTime>
  <Words>1691</Words>
  <Application>Microsoft Office PowerPoint</Application>
  <PresentationFormat>Presentazione su schermo (4:3)</PresentationFormat>
  <Paragraphs>311</Paragraphs>
  <Slides>21</Slides>
  <Notes>5</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21</vt:i4>
      </vt:variant>
    </vt:vector>
  </HeadingPairs>
  <TitlesOfParts>
    <vt:vector size="33" baseType="lpstr">
      <vt:lpstr>ＭＳ Ｐゴシック</vt:lpstr>
      <vt:lpstr>ＭＳ Ｐゴシック</vt:lpstr>
      <vt:lpstr>SimSun</vt:lpstr>
      <vt:lpstr>Arial</vt:lpstr>
      <vt:lpstr>Avenir Next Condensed Demi Bold</vt:lpstr>
      <vt:lpstr>Calibri</vt:lpstr>
      <vt:lpstr>Times New Roman</vt:lpstr>
      <vt:lpstr>Verdana</vt:lpstr>
      <vt:lpstr>Wingdings</vt:lpstr>
      <vt:lpstr>1_Tema di Office</vt:lpstr>
      <vt:lpstr>2_Tema di Office</vt:lpstr>
      <vt:lpstr>4_Tema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Fabrizio</dc:creator>
  <cp:lastModifiedBy>DPC</cp:lastModifiedBy>
  <cp:revision>710</cp:revision>
  <dcterms:modified xsi:type="dcterms:W3CDTF">2017-11-29T08:44:28Z</dcterms:modified>
</cp:coreProperties>
</file>